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8" r:id="rId2"/>
    <p:sldId id="259"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42"/>
    <p:restoredTop sz="96343" autoAdjust="0"/>
  </p:normalViewPr>
  <p:slideViewPr>
    <p:cSldViewPr snapToGrid="0" snapToObjects="1">
      <p:cViewPr varScale="1">
        <p:scale>
          <a:sx n="66" d="100"/>
          <a:sy n="66" d="100"/>
        </p:scale>
        <p:origin x="12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EF0408-06E8-274C-9E04-D9B9BF3D5A33}" type="datetimeFigureOut">
              <a:rPr lang="en-GB" smtClean="0"/>
              <a:t>16/11/2019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43B8D6-8D56-BD48-A2AB-FE56B565D943}" type="slidenum">
              <a:rPr lang="en-GB" smtClean="0"/>
              <a:t>‹#›</a:t>
            </a:fld>
            <a:endParaRPr lang="en-GB"/>
          </a:p>
        </p:txBody>
      </p:sp>
    </p:spTree>
    <p:extLst>
      <p:ext uri="{BB962C8B-B14F-4D97-AF65-F5344CB8AC3E}">
        <p14:creationId xmlns:p14="http://schemas.microsoft.com/office/powerpoint/2010/main" val="1579110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EF0408-06E8-274C-9E04-D9B9BF3D5A33}" type="datetimeFigureOut">
              <a:rPr lang="en-GB" smtClean="0"/>
              <a:t>16/11/2019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43B8D6-8D56-BD48-A2AB-FE56B565D943}" type="slidenum">
              <a:rPr lang="en-GB" smtClean="0"/>
              <a:t>‹#›</a:t>
            </a:fld>
            <a:endParaRPr lang="en-GB"/>
          </a:p>
        </p:txBody>
      </p:sp>
    </p:spTree>
    <p:extLst>
      <p:ext uri="{BB962C8B-B14F-4D97-AF65-F5344CB8AC3E}">
        <p14:creationId xmlns:p14="http://schemas.microsoft.com/office/powerpoint/2010/main" val="4017351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EF0408-06E8-274C-9E04-D9B9BF3D5A33}" type="datetimeFigureOut">
              <a:rPr lang="en-GB" smtClean="0"/>
              <a:t>16/11/2019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43B8D6-8D56-BD48-A2AB-FE56B565D943}" type="slidenum">
              <a:rPr lang="en-GB" smtClean="0"/>
              <a:t>‹#›</a:t>
            </a:fld>
            <a:endParaRPr lang="en-GB"/>
          </a:p>
        </p:txBody>
      </p:sp>
    </p:spTree>
    <p:extLst>
      <p:ext uri="{BB962C8B-B14F-4D97-AF65-F5344CB8AC3E}">
        <p14:creationId xmlns:p14="http://schemas.microsoft.com/office/powerpoint/2010/main" val="2568739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1EF0408-06E8-274C-9E04-D9B9BF3D5A33}" type="datetimeFigureOut">
              <a:rPr lang="en-GB" smtClean="0"/>
              <a:t>16/11/2019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43B8D6-8D56-BD48-A2AB-FE56B565D943}" type="slidenum">
              <a:rPr lang="en-GB" smtClean="0"/>
              <a:t>‹#›</a:t>
            </a:fld>
            <a:endParaRPr lang="en-GB"/>
          </a:p>
        </p:txBody>
      </p:sp>
    </p:spTree>
    <p:extLst>
      <p:ext uri="{BB962C8B-B14F-4D97-AF65-F5344CB8AC3E}">
        <p14:creationId xmlns:p14="http://schemas.microsoft.com/office/powerpoint/2010/main" val="2405221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EF0408-06E8-274C-9E04-D9B9BF3D5A33}" type="datetimeFigureOut">
              <a:rPr lang="en-GB" smtClean="0"/>
              <a:t>16/11/2019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E43B8D6-8D56-BD48-A2AB-FE56B565D943}" type="slidenum">
              <a:rPr lang="en-GB" smtClean="0"/>
              <a:t>‹#›</a:t>
            </a:fld>
            <a:endParaRPr lang="en-GB"/>
          </a:p>
        </p:txBody>
      </p:sp>
    </p:spTree>
    <p:extLst>
      <p:ext uri="{BB962C8B-B14F-4D97-AF65-F5344CB8AC3E}">
        <p14:creationId xmlns:p14="http://schemas.microsoft.com/office/powerpoint/2010/main" val="134447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1EF0408-06E8-274C-9E04-D9B9BF3D5A33}" type="datetimeFigureOut">
              <a:rPr lang="en-GB" smtClean="0"/>
              <a:t>16/11/2019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43B8D6-8D56-BD48-A2AB-FE56B565D943}" type="slidenum">
              <a:rPr lang="en-GB" smtClean="0"/>
              <a:t>‹#›</a:t>
            </a:fld>
            <a:endParaRPr lang="en-GB"/>
          </a:p>
        </p:txBody>
      </p:sp>
    </p:spTree>
    <p:extLst>
      <p:ext uri="{BB962C8B-B14F-4D97-AF65-F5344CB8AC3E}">
        <p14:creationId xmlns:p14="http://schemas.microsoft.com/office/powerpoint/2010/main" val="3142233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1EF0408-06E8-274C-9E04-D9B9BF3D5A33}" type="datetimeFigureOut">
              <a:rPr lang="en-GB" smtClean="0"/>
              <a:t>16/11/2019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E43B8D6-8D56-BD48-A2AB-FE56B565D943}" type="slidenum">
              <a:rPr lang="en-GB" smtClean="0"/>
              <a:t>‹#›</a:t>
            </a:fld>
            <a:endParaRPr lang="en-GB"/>
          </a:p>
        </p:txBody>
      </p:sp>
    </p:spTree>
    <p:extLst>
      <p:ext uri="{BB962C8B-B14F-4D97-AF65-F5344CB8AC3E}">
        <p14:creationId xmlns:p14="http://schemas.microsoft.com/office/powerpoint/2010/main" val="2263030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1EF0408-06E8-274C-9E04-D9B9BF3D5A33}" type="datetimeFigureOut">
              <a:rPr lang="en-GB" smtClean="0"/>
              <a:t>16/11/2019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E43B8D6-8D56-BD48-A2AB-FE56B565D943}" type="slidenum">
              <a:rPr lang="en-GB" smtClean="0"/>
              <a:t>‹#›</a:t>
            </a:fld>
            <a:endParaRPr lang="en-GB"/>
          </a:p>
        </p:txBody>
      </p:sp>
    </p:spTree>
    <p:extLst>
      <p:ext uri="{BB962C8B-B14F-4D97-AF65-F5344CB8AC3E}">
        <p14:creationId xmlns:p14="http://schemas.microsoft.com/office/powerpoint/2010/main" val="11242275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EF0408-06E8-274C-9E04-D9B9BF3D5A33}" type="datetimeFigureOut">
              <a:rPr lang="en-GB" smtClean="0"/>
              <a:t>16/11/2019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E43B8D6-8D56-BD48-A2AB-FE56B565D943}" type="slidenum">
              <a:rPr lang="en-GB" smtClean="0"/>
              <a:t>‹#›</a:t>
            </a:fld>
            <a:endParaRPr lang="en-GB"/>
          </a:p>
        </p:txBody>
      </p:sp>
    </p:spTree>
    <p:extLst>
      <p:ext uri="{BB962C8B-B14F-4D97-AF65-F5344CB8AC3E}">
        <p14:creationId xmlns:p14="http://schemas.microsoft.com/office/powerpoint/2010/main" val="315746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EF0408-06E8-274C-9E04-D9B9BF3D5A33}" type="datetimeFigureOut">
              <a:rPr lang="en-GB" smtClean="0"/>
              <a:t>16/11/2019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43B8D6-8D56-BD48-A2AB-FE56B565D943}" type="slidenum">
              <a:rPr lang="en-GB" smtClean="0"/>
              <a:t>‹#›</a:t>
            </a:fld>
            <a:endParaRPr lang="en-GB"/>
          </a:p>
        </p:txBody>
      </p:sp>
    </p:spTree>
    <p:extLst>
      <p:ext uri="{BB962C8B-B14F-4D97-AF65-F5344CB8AC3E}">
        <p14:creationId xmlns:p14="http://schemas.microsoft.com/office/powerpoint/2010/main" val="1391791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EF0408-06E8-274C-9E04-D9B9BF3D5A33}" type="datetimeFigureOut">
              <a:rPr lang="en-GB" smtClean="0"/>
              <a:t>16/11/2019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E43B8D6-8D56-BD48-A2AB-FE56B565D943}" type="slidenum">
              <a:rPr lang="en-GB" smtClean="0"/>
              <a:t>‹#›</a:t>
            </a:fld>
            <a:endParaRPr lang="en-GB"/>
          </a:p>
        </p:txBody>
      </p:sp>
    </p:spTree>
    <p:extLst>
      <p:ext uri="{BB962C8B-B14F-4D97-AF65-F5344CB8AC3E}">
        <p14:creationId xmlns:p14="http://schemas.microsoft.com/office/powerpoint/2010/main" val="3715947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EF0408-06E8-274C-9E04-D9B9BF3D5A33}" type="datetimeFigureOut">
              <a:rPr lang="en-GB" smtClean="0"/>
              <a:t>16/11/2019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43B8D6-8D56-BD48-A2AB-FE56B565D943}" type="slidenum">
              <a:rPr lang="en-GB" smtClean="0"/>
              <a:t>‹#›</a:t>
            </a:fld>
            <a:endParaRPr lang="en-GB"/>
          </a:p>
        </p:txBody>
      </p:sp>
    </p:spTree>
    <p:extLst>
      <p:ext uri="{BB962C8B-B14F-4D97-AF65-F5344CB8AC3E}">
        <p14:creationId xmlns:p14="http://schemas.microsoft.com/office/powerpoint/2010/main" val="11673424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78992446"/>
              </p:ext>
            </p:extLst>
          </p:nvPr>
        </p:nvGraphicFramePr>
        <p:xfrm>
          <a:off x="1" y="26185"/>
          <a:ext cx="4316223" cy="6811438"/>
        </p:xfrm>
        <a:graphic>
          <a:graphicData uri="http://schemas.openxmlformats.org/drawingml/2006/table">
            <a:tbl>
              <a:tblPr firstRow="1" bandRow="1">
                <a:tableStyleId>{5C22544A-7EE6-4342-B048-85BDC9FD1C3A}</a:tableStyleId>
              </a:tblPr>
              <a:tblGrid>
                <a:gridCol w="3392725">
                  <a:extLst>
                    <a:ext uri="{9D8B030D-6E8A-4147-A177-3AD203B41FA5}">
                      <a16:colId xmlns:a16="http://schemas.microsoft.com/office/drawing/2014/main" val="20000"/>
                    </a:ext>
                  </a:extLst>
                </a:gridCol>
                <a:gridCol w="923498">
                  <a:extLst>
                    <a:ext uri="{9D8B030D-6E8A-4147-A177-3AD203B41FA5}">
                      <a16:colId xmlns:a16="http://schemas.microsoft.com/office/drawing/2014/main" val="20001"/>
                    </a:ext>
                  </a:extLst>
                </a:gridCol>
              </a:tblGrid>
              <a:tr h="217082">
                <a:tc>
                  <a:txBody>
                    <a:bodyPr/>
                    <a:lstStyle/>
                    <a:p>
                      <a:pPr algn="ctr"/>
                      <a:r>
                        <a:rPr lang="en-GB" sz="1000" b="1" baseline="0" dirty="0">
                          <a:solidFill>
                            <a:schemeClr val="bg1"/>
                          </a:solidFill>
                        </a:rPr>
                        <a:t>The Handmaid’s Tale Knowledge Organiser</a:t>
                      </a:r>
                      <a:endParaRPr lang="en-GB" sz="1000" b="1" dirty="0">
                        <a:solidFill>
                          <a:schemeClr val="bg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800" b="1" dirty="0">
                          <a:solidFill>
                            <a:schemeClr val="bg1"/>
                          </a:solidFill>
                        </a:rPr>
                        <a:t>Plot</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486563">
                <a:tc gridSpan="2">
                  <a:txBody>
                    <a:bodyPr/>
                    <a:lstStyle/>
                    <a:p>
                      <a:pPr lvl="0" eaLnBrk="0" fontAlgn="base" hangingPunct="0">
                        <a:spcBef>
                          <a:spcPct val="0"/>
                        </a:spcBef>
                        <a:spcAft>
                          <a:spcPct val="0"/>
                        </a:spcAft>
                      </a:pPr>
                      <a:r>
                        <a:rPr lang="en-US" sz="700" u="sng" dirty="0" err="1"/>
                        <a:t>Offred</a:t>
                      </a:r>
                      <a:r>
                        <a:rPr lang="en-US" sz="700" dirty="0"/>
                        <a:t> is a Handmaid in the Republic of Gilead, a totalitarian and theocratic state that has replaced the United States of America. Because of dangerously low reproduction rates, Handmaids are assigned to bear children for elite couples that have trouble conceiving. </a:t>
                      </a:r>
                      <a:r>
                        <a:rPr lang="en-US" sz="700" dirty="0" err="1"/>
                        <a:t>Offred</a:t>
                      </a:r>
                      <a:r>
                        <a:rPr lang="en-US" sz="700" dirty="0"/>
                        <a:t> serves the Commander and his wife, Serena Joy, a former gospel singer and advocate for “traditional values.”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1"/>
                  </a:ext>
                </a:extLst>
              </a:tr>
              <a:tr h="1211381">
                <a:tc gridSpan="2">
                  <a:txBody>
                    <a:bodyPr/>
                    <a:lstStyle/>
                    <a:p>
                      <a:pPr lvl="0" eaLnBrk="0" fontAlgn="base" hangingPunct="0">
                        <a:spcBef>
                          <a:spcPct val="0"/>
                        </a:spcBef>
                        <a:spcAft>
                          <a:spcPct val="0"/>
                        </a:spcAft>
                      </a:pPr>
                      <a:r>
                        <a:rPr lang="en-US" sz="700" dirty="0"/>
                        <a:t>As </a:t>
                      </a:r>
                      <a:r>
                        <a:rPr lang="en-US" sz="700" dirty="0" err="1"/>
                        <a:t>Offred</a:t>
                      </a:r>
                      <a:r>
                        <a:rPr lang="en-US" sz="700" dirty="0"/>
                        <a:t> tells the story of her daily life, she frequently slips into flashbacks, from which the reader can reconstruct the events leading up to the beginning of the novel. In the old world, before Gilead, </a:t>
                      </a:r>
                      <a:r>
                        <a:rPr lang="en-US" sz="700" dirty="0" err="1"/>
                        <a:t>Offred</a:t>
                      </a:r>
                      <a:r>
                        <a:rPr lang="en-US" sz="700" dirty="0"/>
                        <a:t> had an affair with Luke, a married man. He divorced his wife and married </a:t>
                      </a:r>
                      <a:r>
                        <a:rPr lang="en-US" sz="700" dirty="0" err="1"/>
                        <a:t>Offred</a:t>
                      </a:r>
                      <a:r>
                        <a:rPr lang="en-US" sz="700" dirty="0"/>
                        <a:t>, and they had a child together. </a:t>
                      </a:r>
                      <a:r>
                        <a:rPr lang="en-US" sz="700" dirty="0" err="1"/>
                        <a:t>Offred’s</a:t>
                      </a:r>
                      <a:r>
                        <a:rPr lang="en-US" sz="700" dirty="0"/>
                        <a:t> mother was a single mother and feminist activist. </a:t>
                      </a:r>
                      <a:r>
                        <a:rPr lang="en-US" sz="700" dirty="0" err="1"/>
                        <a:t>Offred’s</a:t>
                      </a:r>
                      <a:r>
                        <a:rPr lang="en-US" sz="700" dirty="0"/>
                        <a:t> best friend, Moira, was fiercely independent. The architects of Gilead began their rise to power in an age of readily available pornography, prostitution, and violence against women—when pollution and chemical spills led to declining fertility rates. Using the military, they assassinated the president and members of Congress and launched a coup, claiming that they were taking power temporarily. They cracked down on women’s rights, forbidding women to hold property or jobs. </a:t>
                      </a:r>
                      <a:r>
                        <a:rPr lang="en-US" sz="700" dirty="0" err="1"/>
                        <a:t>Offred</a:t>
                      </a:r>
                      <a:r>
                        <a:rPr lang="en-US" sz="700" dirty="0"/>
                        <a:t> and Luke took their daughter and attempted to flee across the border into Canada, but they were caught and separated from one another, and </a:t>
                      </a:r>
                      <a:r>
                        <a:rPr lang="en-US" sz="700" dirty="0" err="1"/>
                        <a:t>Offred</a:t>
                      </a:r>
                      <a:r>
                        <a:rPr lang="en-US" sz="700" dirty="0"/>
                        <a:t> has seen neither her husband nor her daughter since.</a:t>
                      </a:r>
                      <a:endParaRPr kumimoji="0" lang="en-US" altLang="en-US" sz="100" b="0" i="0" u="none" strike="noStrike" cap="none" normalizeH="0" baseline="0" dirty="0">
                        <a:ln>
                          <a:noFill/>
                        </a:ln>
                        <a:solidFill>
                          <a:schemeClr val="tx1"/>
                        </a:solidFill>
                        <a:effectLs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2"/>
                  </a:ext>
                </a:extLst>
              </a:tr>
              <a:tr h="591361">
                <a:tc gridSpan="2">
                  <a:txBody>
                    <a:bodyPr/>
                    <a:lstStyle/>
                    <a:p>
                      <a:pPr fontAlgn="base"/>
                      <a:r>
                        <a:rPr lang="en-US" sz="700" dirty="0"/>
                        <a:t>After her capture, </a:t>
                      </a:r>
                      <a:r>
                        <a:rPr lang="en-US" sz="700" dirty="0" err="1"/>
                        <a:t>Offred’s</a:t>
                      </a:r>
                      <a:r>
                        <a:rPr lang="en-US" sz="700" dirty="0"/>
                        <a:t> marriage was voided (because Luke had been divorced), and she was sent to the Rachel and Leah Re-education Center, called the Red Center by its inhabitants. At the center, women were indoctrinated into Gilead’s ideology in preparation for becoming Handmaids. Aunt Lydia supervised the women, giving speeches extolling Gilead’s beliefs that women should be subservient to men and solely concerned with bearing children.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3"/>
                  </a:ext>
                </a:extLst>
              </a:tr>
              <a:tr h="905756">
                <a:tc gridSpan="2">
                  <a:txBody>
                    <a:bodyPr/>
                    <a:lstStyle/>
                    <a:p>
                      <a:pPr fontAlgn="base"/>
                      <a:r>
                        <a:rPr lang="en-US" sz="700" dirty="0"/>
                        <a:t>Once assigned to the Commander’s house, </a:t>
                      </a:r>
                      <a:r>
                        <a:rPr lang="en-US" sz="700" dirty="0" err="1"/>
                        <a:t>Offred’s</a:t>
                      </a:r>
                      <a:r>
                        <a:rPr lang="en-US" sz="700" dirty="0"/>
                        <a:t> life settles into a restrictive routine. She must endure the “Ceremony,” in which the Commander reads to the household from the Bible and has sex with </a:t>
                      </a:r>
                      <a:r>
                        <a:rPr lang="en-US" sz="700" dirty="0" err="1"/>
                        <a:t>Offred</a:t>
                      </a:r>
                      <a:r>
                        <a:rPr lang="en-US" sz="700" dirty="0"/>
                        <a:t>. The first break from her routine occurs when she visits the doctor and he offers to have sex with her to get her pregnant, suggesting that her Commander is probably infertile. She refuses. The doctor makes her uneasy, but his proposition is too risky—she could be sent away if caught. After a Ceremony, the Commander sends his gardener and chauffeur, Nick, to ask </a:t>
                      </a:r>
                      <a:r>
                        <a:rPr lang="en-US" sz="700" dirty="0" err="1"/>
                        <a:t>Offred</a:t>
                      </a:r>
                      <a:r>
                        <a:rPr lang="en-US" sz="700" dirty="0"/>
                        <a:t> to come see him in his study the following night. She begins visiting him regularly. They play Scrabble (which is forbidden, since women are not allowed to read), and he lets her look at old magazines like </a:t>
                      </a:r>
                      <a:r>
                        <a:rPr lang="en-US" sz="700" i="1" dirty="0"/>
                        <a:t>Vogue.</a:t>
                      </a:r>
                      <a:r>
                        <a:rPr lang="en-US" sz="700" dirty="0"/>
                        <a:t> At the end of these secret meetings, he asks her to kiss him.</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4"/>
                  </a:ext>
                </a:extLst>
              </a:tr>
              <a:tr h="486563">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mn-lt"/>
                        </a:rPr>
                        <a:t>During one of their shopping trips, </a:t>
                      </a:r>
                      <a:r>
                        <a:rPr kumimoji="0" lang="en-US" altLang="en-US" sz="700" b="0" i="0" u="none" strike="noStrike" cap="none" normalizeH="0" baseline="0" dirty="0" err="1">
                          <a:ln>
                            <a:noFill/>
                          </a:ln>
                          <a:solidFill>
                            <a:srgbClr val="000000"/>
                          </a:solidFill>
                          <a:effectLst/>
                          <a:latin typeface="+mn-lt"/>
                        </a:rPr>
                        <a:t>Ofglen</a:t>
                      </a:r>
                      <a:r>
                        <a:rPr kumimoji="0" lang="en-US" altLang="en-US" sz="700" b="0" i="0" u="none" strike="noStrike" cap="none" normalizeH="0" baseline="0" dirty="0">
                          <a:ln>
                            <a:noFill/>
                          </a:ln>
                          <a:solidFill>
                            <a:srgbClr val="000000"/>
                          </a:solidFill>
                          <a:effectLst/>
                          <a:latin typeface="+mn-lt"/>
                        </a:rPr>
                        <a:t> reveals to </a:t>
                      </a:r>
                      <a:r>
                        <a:rPr kumimoji="0" lang="en-US" altLang="en-US" sz="700" b="0" i="0" u="none" strike="noStrike" cap="none" normalizeH="0" baseline="0" dirty="0" err="1">
                          <a:ln>
                            <a:noFill/>
                          </a:ln>
                          <a:solidFill>
                            <a:srgbClr val="000000"/>
                          </a:solidFill>
                          <a:effectLst/>
                          <a:latin typeface="+mn-lt"/>
                        </a:rPr>
                        <a:t>Offred</a:t>
                      </a:r>
                      <a:r>
                        <a:rPr kumimoji="0" lang="en-US" altLang="en-US" sz="700" b="0" i="0" u="none" strike="noStrike" cap="none" normalizeH="0" baseline="0" dirty="0">
                          <a:ln>
                            <a:noFill/>
                          </a:ln>
                          <a:solidFill>
                            <a:srgbClr val="000000"/>
                          </a:solidFill>
                          <a:effectLst/>
                          <a:latin typeface="+mn-lt"/>
                        </a:rPr>
                        <a:t> that she is a member of “Mayday,” an underground organization dedicated to overthrowing Gilead. Meanwhile, </a:t>
                      </a:r>
                      <a:r>
                        <a:rPr kumimoji="0" lang="en-US" altLang="en-US" sz="700" b="0" i="0" u="none" strike="noStrike" cap="none" normalizeH="0" baseline="0" dirty="0" err="1">
                          <a:ln>
                            <a:noFill/>
                          </a:ln>
                          <a:solidFill>
                            <a:srgbClr val="000000"/>
                          </a:solidFill>
                          <a:effectLst/>
                          <a:latin typeface="+mn-lt"/>
                        </a:rPr>
                        <a:t>Offred</a:t>
                      </a:r>
                      <a:r>
                        <a:rPr kumimoji="0" lang="en-US" altLang="en-US" sz="700" b="0" i="0" u="none" strike="noStrike" cap="none" normalizeH="0" baseline="0" dirty="0">
                          <a:ln>
                            <a:noFill/>
                          </a:ln>
                          <a:solidFill>
                            <a:srgbClr val="000000"/>
                          </a:solidFill>
                          <a:effectLst/>
                          <a:latin typeface="+mn-lt"/>
                        </a:rPr>
                        <a:t> begins to find that the Ceremony feels different and less impersonal now that she knows the Commander. Their nighttime conversations begin to touch on the new order that the Commander and his fellow leaders have created in Gilead.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3446486925"/>
                  </a:ext>
                </a:extLst>
              </a:tr>
              <a:tr h="800957">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700" b="0" i="0" u="none" strike="noStrike" cap="none" normalizeH="0" baseline="0" dirty="0">
                          <a:ln>
                            <a:noFill/>
                          </a:ln>
                          <a:solidFill>
                            <a:srgbClr val="000000"/>
                          </a:solidFill>
                          <a:effectLst/>
                          <a:latin typeface="+mn-lt"/>
                        </a:rPr>
                        <a:t>After some time has gone by without </a:t>
                      </a:r>
                      <a:r>
                        <a:rPr kumimoji="0" lang="en-US" altLang="en-US" sz="700" b="0" i="0" u="none" strike="noStrike" cap="none" normalizeH="0" baseline="0" dirty="0" err="1">
                          <a:ln>
                            <a:noFill/>
                          </a:ln>
                          <a:solidFill>
                            <a:srgbClr val="000000"/>
                          </a:solidFill>
                          <a:effectLst/>
                          <a:latin typeface="+mn-lt"/>
                        </a:rPr>
                        <a:t>Offred</a:t>
                      </a:r>
                      <a:r>
                        <a:rPr kumimoji="0" lang="en-US" altLang="en-US" sz="700" b="0" i="0" u="none" strike="noStrike" cap="none" normalizeH="0" baseline="0" dirty="0">
                          <a:ln>
                            <a:noFill/>
                          </a:ln>
                          <a:solidFill>
                            <a:srgbClr val="000000"/>
                          </a:solidFill>
                          <a:effectLst/>
                          <a:latin typeface="+mn-lt"/>
                        </a:rPr>
                        <a:t> becoming pregnant, Serena suggests that </a:t>
                      </a:r>
                      <a:r>
                        <a:rPr kumimoji="0" lang="en-US" altLang="en-US" sz="700" b="0" i="0" u="none" strike="noStrike" cap="none" normalizeH="0" baseline="0" dirty="0" err="1">
                          <a:ln>
                            <a:noFill/>
                          </a:ln>
                          <a:solidFill>
                            <a:srgbClr val="000000"/>
                          </a:solidFill>
                          <a:effectLst/>
                          <a:latin typeface="+mn-lt"/>
                        </a:rPr>
                        <a:t>Offred</a:t>
                      </a:r>
                      <a:r>
                        <a:rPr kumimoji="0" lang="en-US" altLang="en-US" sz="700" b="0" i="0" u="none" strike="noStrike" cap="none" normalizeH="0" baseline="0" dirty="0">
                          <a:ln>
                            <a:noFill/>
                          </a:ln>
                          <a:solidFill>
                            <a:srgbClr val="000000"/>
                          </a:solidFill>
                          <a:effectLst/>
                          <a:latin typeface="+mn-lt"/>
                        </a:rPr>
                        <a:t> have sex with Nick secretly and pass the child off as the Commander’s. Serena promises to bring </a:t>
                      </a:r>
                      <a:r>
                        <a:rPr kumimoji="0" lang="en-US" altLang="en-US" sz="700" b="0" i="0" u="none" strike="noStrike" cap="none" normalizeH="0" baseline="0" dirty="0" err="1">
                          <a:ln>
                            <a:noFill/>
                          </a:ln>
                          <a:solidFill>
                            <a:srgbClr val="000000"/>
                          </a:solidFill>
                          <a:effectLst/>
                          <a:latin typeface="+mn-lt"/>
                        </a:rPr>
                        <a:t>Offred</a:t>
                      </a:r>
                      <a:r>
                        <a:rPr kumimoji="0" lang="en-US" altLang="en-US" sz="700" b="0" i="0" u="none" strike="noStrike" cap="none" normalizeH="0" baseline="0" dirty="0">
                          <a:ln>
                            <a:noFill/>
                          </a:ln>
                          <a:solidFill>
                            <a:srgbClr val="000000"/>
                          </a:solidFill>
                          <a:effectLst/>
                          <a:latin typeface="+mn-lt"/>
                        </a:rPr>
                        <a:t> a picture of her daughter if she sleeps with Nick, and </a:t>
                      </a:r>
                      <a:r>
                        <a:rPr kumimoji="0" lang="en-US" altLang="en-US" sz="700" b="0" i="0" u="none" strike="noStrike" cap="none" normalizeH="0" baseline="0" dirty="0" err="1">
                          <a:ln>
                            <a:noFill/>
                          </a:ln>
                          <a:solidFill>
                            <a:srgbClr val="000000"/>
                          </a:solidFill>
                          <a:effectLst/>
                          <a:latin typeface="+mn-lt"/>
                        </a:rPr>
                        <a:t>Offred</a:t>
                      </a:r>
                      <a:r>
                        <a:rPr kumimoji="0" lang="en-US" altLang="en-US" sz="700" b="0" i="0" u="none" strike="noStrike" cap="none" normalizeH="0" baseline="0" dirty="0">
                          <a:ln>
                            <a:noFill/>
                          </a:ln>
                          <a:solidFill>
                            <a:srgbClr val="000000"/>
                          </a:solidFill>
                          <a:effectLst/>
                          <a:latin typeface="+mn-lt"/>
                        </a:rPr>
                        <a:t> realizes that Serena has always known the whereabouts of </a:t>
                      </a:r>
                      <a:r>
                        <a:rPr kumimoji="0" lang="en-US" altLang="en-US" sz="700" b="0" i="0" u="none" strike="noStrike" cap="none" normalizeH="0" baseline="0" dirty="0" err="1">
                          <a:ln>
                            <a:noFill/>
                          </a:ln>
                          <a:solidFill>
                            <a:srgbClr val="000000"/>
                          </a:solidFill>
                          <a:effectLst/>
                          <a:latin typeface="+mn-lt"/>
                        </a:rPr>
                        <a:t>Offred’s</a:t>
                      </a:r>
                      <a:r>
                        <a:rPr kumimoji="0" lang="en-US" altLang="en-US" sz="700" b="0" i="0" u="none" strike="noStrike" cap="none" normalizeH="0" baseline="0" dirty="0">
                          <a:ln>
                            <a:noFill/>
                          </a:ln>
                          <a:solidFill>
                            <a:srgbClr val="000000"/>
                          </a:solidFill>
                          <a:effectLst/>
                          <a:latin typeface="+mn-lt"/>
                        </a:rPr>
                        <a:t> daughter. The same night that </a:t>
                      </a:r>
                      <a:r>
                        <a:rPr kumimoji="0" lang="en-US" altLang="en-US" sz="700" b="0" i="0" u="none" strike="noStrike" cap="none" normalizeH="0" baseline="0" dirty="0" err="1">
                          <a:ln>
                            <a:noFill/>
                          </a:ln>
                          <a:solidFill>
                            <a:srgbClr val="000000"/>
                          </a:solidFill>
                          <a:effectLst/>
                          <a:latin typeface="+mn-lt"/>
                        </a:rPr>
                        <a:t>Offred</a:t>
                      </a:r>
                      <a:r>
                        <a:rPr kumimoji="0" lang="en-US" altLang="en-US" sz="700" b="0" i="0" u="none" strike="noStrike" cap="none" normalizeH="0" baseline="0" dirty="0">
                          <a:ln>
                            <a:noFill/>
                          </a:ln>
                          <a:solidFill>
                            <a:srgbClr val="000000"/>
                          </a:solidFill>
                          <a:effectLst/>
                          <a:latin typeface="+mn-lt"/>
                        </a:rPr>
                        <a:t> is to sleep with Nick, the Commander secretly takes her out to a club called Jezebel’s, where the Commanders mingle with prostitutes. </a:t>
                      </a:r>
                      <a:r>
                        <a:rPr kumimoji="0" lang="en-US" altLang="en-US" sz="700" b="0" i="0" u="none" strike="noStrike" cap="none" normalizeH="0" baseline="0" dirty="0" err="1">
                          <a:ln>
                            <a:noFill/>
                          </a:ln>
                          <a:solidFill>
                            <a:srgbClr val="000000"/>
                          </a:solidFill>
                          <a:effectLst/>
                          <a:latin typeface="+mn-lt"/>
                        </a:rPr>
                        <a:t>Offred</a:t>
                      </a:r>
                      <a:r>
                        <a:rPr kumimoji="0" lang="en-US" altLang="en-US" sz="700" b="0" i="0" u="none" strike="noStrike" cap="none" normalizeH="0" baseline="0" dirty="0">
                          <a:ln>
                            <a:noFill/>
                          </a:ln>
                          <a:solidFill>
                            <a:srgbClr val="000000"/>
                          </a:solidFill>
                          <a:effectLst/>
                          <a:latin typeface="+mn-lt"/>
                        </a:rPr>
                        <a:t> sees Moira working there.  The</a:t>
                      </a:r>
                      <a:r>
                        <a:rPr kumimoji="0" lang="en-US" altLang="en-US" sz="700" b="0" i="0" u="none" strike="noStrike" cap="none" normalizeH="0" dirty="0">
                          <a:ln>
                            <a:noFill/>
                          </a:ln>
                          <a:solidFill>
                            <a:srgbClr val="000000"/>
                          </a:solidFill>
                          <a:effectLst/>
                          <a:latin typeface="+mn-lt"/>
                        </a:rPr>
                        <a:t> commander </a:t>
                      </a:r>
                      <a:r>
                        <a:rPr kumimoji="0" lang="en-US" altLang="en-US" sz="700" b="0" i="0" u="none" strike="noStrike" cap="none" normalizeH="0" baseline="0" dirty="0">
                          <a:ln>
                            <a:noFill/>
                          </a:ln>
                          <a:solidFill>
                            <a:srgbClr val="000000"/>
                          </a:solidFill>
                          <a:effectLst/>
                          <a:latin typeface="+mn-lt"/>
                        </a:rPr>
                        <a:t>takes </a:t>
                      </a:r>
                      <a:r>
                        <a:rPr kumimoji="0" lang="en-US" altLang="en-US" sz="700" b="0" i="0" u="none" strike="noStrike" cap="none" normalizeH="0" baseline="0" dirty="0" err="1">
                          <a:ln>
                            <a:noFill/>
                          </a:ln>
                          <a:solidFill>
                            <a:srgbClr val="000000"/>
                          </a:solidFill>
                          <a:effectLst/>
                          <a:latin typeface="+mn-lt"/>
                        </a:rPr>
                        <a:t>Offred</a:t>
                      </a:r>
                      <a:r>
                        <a:rPr kumimoji="0" lang="en-US" altLang="en-US" sz="700" b="0" i="0" u="none" strike="noStrike" cap="none" normalizeH="0" baseline="0" dirty="0">
                          <a:ln>
                            <a:noFill/>
                          </a:ln>
                          <a:solidFill>
                            <a:srgbClr val="000000"/>
                          </a:solidFill>
                          <a:effectLst/>
                          <a:latin typeface="+mn-lt"/>
                        </a:rPr>
                        <a:t> upstairs after a few hours, and they have sex in what used to be a hotel room. She tries to feign passion.</a:t>
                      </a:r>
                      <a:endParaRPr lang="en-GB" sz="7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2049396150"/>
                  </a:ext>
                </a:extLst>
              </a:tr>
              <a:tr h="696159">
                <a:tc gridSpan="2">
                  <a: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700" b="0" i="0" u="none" strike="noStrike" cap="none" normalizeH="0" baseline="0" dirty="0">
                          <a:ln>
                            <a:noFill/>
                          </a:ln>
                          <a:solidFill>
                            <a:srgbClr val="000000"/>
                          </a:solidFill>
                          <a:effectLst/>
                          <a:latin typeface="+mn-lt"/>
                        </a:rPr>
                        <a:t>Soon after </a:t>
                      </a:r>
                      <a:r>
                        <a:rPr kumimoji="0" lang="en-US" altLang="en-US" sz="700" b="0" i="0" u="none" strike="noStrike" cap="none" normalizeH="0" baseline="0" dirty="0" err="1">
                          <a:ln>
                            <a:noFill/>
                          </a:ln>
                          <a:solidFill>
                            <a:srgbClr val="000000"/>
                          </a:solidFill>
                          <a:effectLst/>
                          <a:latin typeface="+mn-lt"/>
                        </a:rPr>
                        <a:t>Offred</a:t>
                      </a:r>
                      <a:r>
                        <a:rPr kumimoji="0" lang="en-US" altLang="en-US" sz="700" b="0" i="0" u="none" strike="noStrike" cap="none" normalizeH="0" baseline="0" dirty="0">
                          <a:ln>
                            <a:noFill/>
                          </a:ln>
                          <a:solidFill>
                            <a:srgbClr val="000000"/>
                          </a:solidFill>
                          <a:effectLst/>
                          <a:latin typeface="+mn-lt"/>
                        </a:rPr>
                        <a:t> returns from Jezebel’s, late at night, Serena arrives and tells </a:t>
                      </a:r>
                      <a:r>
                        <a:rPr kumimoji="0" lang="en-US" altLang="en-US" sz="700" b="0" i="0" u="none" strike="noStrike" cap="none" normalizeH="0" baseline="0" dirty="0" err="1">
                          <a:ln>
                            <a:noFill/>
                          </a:ln>
                          <a:solidFill>
                            <a:srgbClr val="000000"/>
                          </a:solidFill>
                          <a:effectLst/>
                          <a:latin typeface="+mn-lt"/>
                        </a:rPr>
                        <a:t>Offred</a:t>
                      </a:r>
                      <a:r>
                        <a:rPr kumimoji="0" lang="en-US" altLang="en-US" sz="700" b="0" i="0" u="none" strike="noStrike" cap="none" normalizeH="0" baseline="0" dirty="0">
                          <a:ln>
                            <a:noFill/>
                          </a:ln>
                          <a:solidFill>
                            <a:srgbClr val="000000"/>
                          </a:solidFill>
                          <a:effectLst/>
                          <a:latin typeface="+mn-lt"/>
                        </a:rPr>
                        <a:t> to go to Nick’s room. </a:t>
                      </a:r>
                      <a:r>
                        <a:rPr kumimoji="0" lang="en-US" altLang="en-US" sz="700" b="0" i="0" u="none" strike="noStrike" cap="none" normalizeH="0" baseline="0" dirty="0" err="1">
                          <a:ln>
                            <a:noFill/>
                          </a:ln>
                          <a:solidFill>
                            <a:srgbClr val="000000"/>
                          </a:solidFill>
                          <a:effectLst/>
                          <a:latin typeface="+mn-lt"/>
                        </a:rPr>
                        <a:t>Offred</a:t>
                      </a:r>
                      <a:r>
                        <a:rPr kumimoji="0" lang="en-US" altLang="en-US" sz="700" b="0" i="0" u="none" strike="noStrike" cap="none" normalizeH="0" baseline="0" dirty="0">
                          <a:ln>
                            <a:noFill/>
                          </a:ln>
                          <a:solidFill>
                            <a:srgbClr val="000000"/>
                          </a:solidFill>
                          <a:effectLst/>
                          <a:latin typeface="+mn-lt"/>
                        </a:rPr>
                        <a:t> and Nick have sex. Soon they begin to sleep together frequently, without anyone’s knowledge. </a:t>
                      </a:r>
                      <a:r>
                        <a:rPr kumimoji="0" lang="en-US" altLang="en-US" sz="700" b="0" i="0" u="none" strike="noStrike" cap="none" normalizeH="0" baseline="0" dirty="0" err="1">
                          <a:ln>
                            <a:noFill/>
                          </a:ln>
                          <a:solidFill>
                            <a:srgbClr val="000000"/>
                          </a:solidFill>
                          <a:effectLst/>
                          <a:latin typeface="+mn-lt"/>
                        </a:rPr>
                        <a:t>Offred</a:t>
                      </a:r>
                      <a:r>
                        <a:rPr kumimoji="0" lang="en-US" altLang="en-US" sz="700" b="0" i="0" u="none" strike="noStrike" cap="none" normalizeH="0" baseline="0" dirty="0">
                          <a:ln>
                            <a:noFill/>
                          </a:ln>
                          <a:solidFill>
                            <a:srgbClr val="000000"/>
                          </a:solidFill>
                          <a:effectLst/>
                          <a:latin typeface="+mn-lt"/>
                        </a:rPr>
                        <a:t> becomes caught up in the affair and ignores </a:t>
                      </a:r>
                      <a:r>
                        <a:rPr kumimoji="0" lang="en-US" altLang="en-US" sz="700" b="0" i="0" u="none" strike="noStrike" cap="none" normalizeH="0" baseline="0" dirty="0" err="1">
                          <a:ln>
                            <a:noFill/>
                          </a:ln>
                          <a:solidFill>
                            <a:srgbClr val="000000"/>
                          </a:solidFill>
                          <a:effectLst/>
                          <a:latin typeface="+mn-lt"/>
                        </a:rPr>
                        <a:t>Ofglen’s</a:t>
                      </a:r>
                      <a:r>
                        <a:rPr kumimoji="0" lang="en-US" altLang="en-US" sz="700" b="0" i="0" u="none" strike="noStrike" cap="none" normalizeH="0" baseline="0" dirty="0">
                          <a:ln>
                            <a:noFill/>
                          </a:ln>
                          <a:solidFill>
                            <a:srgbClr val="000000"/>
                          </a:solidFill>
                          <a:effectLst/>
                          <a:latin typeface="+mn-lt"/>
                        </a:rPr>
                        <a:t> requests that she gather information from the Commander for Mayday. One day, all the Handmaids take part in a group execution of a supposed rapist, supervised by Aunt Lydia. </a:t>
                      </a:r>
                      <a:r>
                        <a:rPr kumimoji="0" lang="en-US" altLang="en-US" sz="700" b="0" i="0" u="none" strike="noStrike" cap="none" normalizeH="0" baseline="0" dirty="0" err="1">
                          <a:ln>
                            <a:noFill/>
                          </a:ln>
                          <a:solidFill>
                            <a:srgbClr val="000000"/>
                          </a:solidFill>
                          <a:effectLst/>
                          <a:latin typeface="+mn-lt"/>
                        </a:rPr>
                        <a:t>Ofglen</a:t>
                      </a:r>
                      <a:r>
                        <a:rPr kumimoji="0" lang="en-US" altLang="en-US" sz="700" b="0" i="0" u="none" strike="noStrike" cap="none" normalizeH="0" baseline="0" dirty="0">
                          <a:ln>
                            <a:noFill/>
                          </a:ln>
                          <a:solidFill>
                            <a:srgbClr val="000000"/>
                          </a:solidFill>
                          <a:effectLst/>
                          <a:latin typeface="+mn-lt"/>
                        </a:rPr>
                        <a:t> strikes the first blow. Later, she tells </a:t>
                      </a:r>
                      <a:r>
                        <a:rPr kumimoji="0" lang="en-US" altLang="en-US" sz="700" b="0" i="0" u="none" strike="noStrike" cap="none" normalizeH="0" baseline="0" dirty="0" err="1">
                          <a:ln>
                            <a:noFill/>
                          </a:ln>
                          <a:solidFill>
                            <a:srgbClr val="000000"/>
                          </a:solidFill>
                          <a:effectLst/>
                          <a:latin typeface="+mn-lt"/>
                        </a:rPr>
                        <a:t>Offred</a:t>
                      </a:r>
                      <a:r>
                        <a:rPr kumimoji="0" lang="en-US" altLang="en-US" sz="700" b="0" i="0" u="none" strike="noStrike" cap="none" normalizeH="0" baseline="0" dirty="0">
                          <a:ln>
                            <a:noFill/>
                          </a:ln>
                          <a:solidFill>
                            <a:srgbClr val="000000"/>
                          </a:solidFill>
                          <a:effectLst/>
                          <a:latin typeface="+mn-lt"/>
                        </a:rPr>
                        <a:t> that the so-called rapist was a member of Mayday and that she hit him to put him out of his misery.</a:t>
                      </a:r>
                      <a:endParaRPr kumimoji="0" lang="en-US" altLang="en-US" sz="700" b="0" i="0" u="none" strike="noStrike" cap="none" normalizeH="0" baseline="0" dirty="0">
                        <a:ln>
                          <a:noFill/>
                        </a:ln>
                        <a:solidFill>
                          <a:schemeClr val="tx1"/>
                        </a:solidFill>
                        <a:effectLst/>
                        <a:latin typeface="+mn-l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4195582795"/>
                  </a:ext>
                </a:extLst>
              </a:tr>
              <a:tr h="696159">
                <a:tc gridSpan="2">
                  <a:txBody>
                    <a:bodyPr/>
                    <a:lstStyle/>
                    <a:p>
                      <a:r>
                        <a:rPr lang="en-US" sz="700" dirty="0"/>
                        <a:t>Shortly thereafter, </a:t>
                      </a:r>
                      <a:r>
                        <a:rPr lang="en-US" sz="700" dirty="0" err="1"/>
                        <a:t>Offred</a:t>
                      </a:r>
                      <a:r>
                        <a:rPr lang="en-US" sz="700" dirty="0"/>
                        <a:t> goes out shopping, and a new </a:t>
                      </a:r>
                      <a:r>
                        <a:rPr lang="en-US" sz="700" dirty="0" err="1"/>
                        <a:t>Ofglen</a:t>
                      </a:r>
                      <a:r>
                        <a:rPr lang="en-US" sz="700" dirty="0"/>
                        <a:t> meets her. This new woman is not part of Mayday, and she tells </a:t>
                      </a:r>
                      <a:r>
                        <a:rPr lang="en-US" sz="700" dirty="0" err="1"/>
                        <a:t>Offred</a:t>
                      </a:r>
                      <a:r>
                        <a:rPr lang="en-US" sz="700" dirty="0"/>
                        <a:t> that the old </a:t>
                      </a:r>
                      <a:r>
                        <a:rPr lang="en-US" sz="700" dirty="0" err="1"/>
                        <a:t>Ofglen</a:t>
                      </a:r>
                      <a:r>
                        <a:rPr lang="en-US" sz="700" dirty="0"/>
                        <a:t> hanged herself when she saw the secret police coming for her. At home, Serena has found out about </a:t>
                      </a:r>
                      <a:r>
                        <a:rPr lang="en-US" sz="700" dirty="0" err="1"/>
                        <a:t>Offred’s</a:t>
                      </a:r>
                      <a:r>
                        <a:rPr lang="en-US" sz="700" dirty="0"/>
                        <a:t> trip to Jezebel’s, and she sends her to her room, promising punishment. </a:t>
                      </a:r>
                      <a:r>
                        <a:rPr lang="en-US" sz="700" dirty="0" err="1"/>
                        <a:t>Offred</a:t>
                      </a:r>
                      <a:r>
                        <a:rPr lang="en-US" sz="700" dirty="0"/>
                        <a:t> waits there, and she sees a black van from the Eyes approach. Then Nick comes in and tells her that the Eyes are really Mayday members who have come to save her. </a:t>
                      </a:r>
                      <a:r>
                        <a:rPr lang="en-US" sz="700" dirty="0" err="1"/>
                        <a:t>Offred</a:t>
                      </a:r>
                      <a:r>
                        <a:rPr lang="en-US" sz="700" dirty="0"/>
                        <a:t> leaves with them, over the Commander’s futile objections, on her way either to prison or to freedom—she does not know which.</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60584656"/>
                  </a:ext>
                </a:extLst>
              </a:tr>
              <a:tr h="656819">
                <a:tc gridSpan="2">
                  <a:txBody>
                    <a:bodyPr/>
                    <a:lstStyle/>
                    <a:p>
                      <a:r>
                        <a:rPr lang="en-US" sz="700" dirty="0"/>
                        <a:t>The novel closes with an epilogue from 2195, after Gilead has fallen, written in the form of a lecture given by Professor </a:t>
                      </a:r>
                      <a:r>
                        <a:rPr lang="en-US" sz="700" dirty="0" err="1"/>
                        <a:t>Pieixoto</a:t>
                      </a:r>
                      <a:r>
                        <a:rPr lang="en-US" sz="700" dirty="0"/>
                        <a:t>. He explains the formation and customs of Gilead in objective, analytical language. He discusses the significance of </a:t>
                      </a:r>
                      <a:r>
                        <a:rPr lang="en-US" sz="700" dirty="0" err="1"/>
                        <a:t>Offred’s</a:t>
                      </a:r>
                      <a:r>
                        <a:rPr lang="en-US" sz="700" dirty="0"/>
                        <a:t> story, which has turned up on cassette tapes in Bangor, Maine. He suggests that Nick arranged </a:t>
                      </a:r>
                      <a:r>
                        <a:rPr lang="en-US" sz="700" dirty="0" err="1"/>
                        <a:t>Offred’s</a:t>
                      </a:r>
                      <a:r>
                        <a:rPr lang="en-US" sz="700" dirty="0"/>
                        <a:t> escape but that her fate after that is unknown. She could have escaped to Canada or England, or she could have been recaptured.</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dirty="0"/>
                    </a:p>
                  </a:txBody>
                  <a:tcPr/>
                </a:tc>
                <a:extLst>
                  <a:ext uri="{0D108BD9-81ED-4DB2-BD59-A6C34878D82A}">
                    <a16:rowId xmlns:a16="http://schemas.microsoft.com/office/drawing/2014/main" val="60097143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12964831"/>
              </p:ext>
            </p:extLst>
          </p:nvPr>
        </p:nvGraphicFramePr>
        <p:xfrm>
          <a:off x="4316224" y="0"/>
          <a:ext cx="2651352" cy="5456479"/>
        </p:xfrm>
        <a:graphic>
          <a:graphicData uri="http://schemas.openxmlformats.org/drawingml/2006/table">
            <a:tbl>
              <a:tblPr firstRow="1" bandRow="1">
                <a:tableStyleId>{5C22544A-7EE6-4342-B048-85BDC9FD1C3A}</a:tableStyleId>
              </a:tblPr>
              <a:tblGrid>
                <a:gridCol w="2651352">
                  <a:extLst>
                    <a:ext uri="{9D8B030D-6E8A-4147-A177-3AD203B41FA5}">
                      <a16:colId xmlns:a16="http://schemas.microsoft.com/office/drawing/2014/main" val="20000"/>
                    </a:ext>
                  </a:extLst>
                </a:gridCol>
              </a:tblGrid>
              <a:tr h="198321">
                <a:tc>
                  <a:txBody>
                    <a:bodyPr/>
                    <a:lstStyle/>
                    <a:p>
                      <a:pPr algn="ctr"/>
                      <a:r>
                        <a:rPr lang="en-GB" sz="800" b="1" dirty="0">
                          <a:solidFill>
                            <a:schemeClr val="bg1"/>
                          </a:solidFill>
                        </a:rPr>
                        <a:t>Key Quotes A01</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197795">
                <a:tc>
                  <a:txBody>
                    <a:bodyPr/>
                    <a:lstStyle/>
                    <a:p>
                      <a:pPr algn="l"/>
                      <a:r>
                        <a:rPr lang="en-GB" sz="700" b="0" dirty="0">
                          <a:solidFill>
                            <a:schemeClr val="tx1"/>
                          </a:solidFill>
                        </a:rPr>
                        <a:t>‘They’ve removed anything you could tie</a:t>
                      </a:r>
                      <a:r>
                        <a:rPr lang="en-GB" sz="700" b="0" baseline="0" dirty="0">
                          <a:solidFill>
                            <a:schemeClr val="tx1"/>
                          </a:solidFill>
                        </a:rPr>
                        <a:t> a rope to’</a:t>
                      </a:r>
                      <a:endParaRPr lang="en-GB" sz="700" b="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80760653"/>
                  </a:ext>
                </a:extLst>
              </a:tr>
              <a:tr h="176668">
                <a:tc>
                  <a:txBody>
                    <a:bodyPr/>
                    <a:lstStyle/>
                    <a:p>
                      <a:pPr algn="l"/>
                      <a:r>
                        <a:rPr lang="en-GB" sz="700" b="0" dirty="0">
                          <a:solidFill>
                            <a:schemeClr val="tx1"/>
                          </a:solidFill>
                        </a:rPr>
                        <a:t>‘Thinking can hurt your chances, and I intend to last.’</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83000921"/>
                  </a:ext>
                </a:extLst>
              </a:tr>
              <a:tr h="204244">
                <a:tc>
                  <a:txBody>
                    <a:bodyPr/>
                    <a:lstStyle/>
                    <a:p>
                      <a:pPr algn="l"/>
                      <a:r>
                        <a:rPr lang="en-GB" sz="700" b="0" dirty="0">
                          <a:solidFill>
                            <a:schemeClr val="tx1"/>
                          </a:solidFill>
                        </a:rPr>
                        <a:t>‘There’s scriptural</a:t>
                      </a:r>
                      <a:r>
                        <a:rPr lang="en-GB" sz="700" b="0" baseline="0" dirty="0">
                          <a:solidFill>
                            <a:schemeClr val="tx1"/>
                          </a:solidFill>
                        </a:rPr>
                        <a:t> procedure’ </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79177">
                <a:tc>
                  <a:txBody>
                    <a:bodyPr/>
                    <a:lstStyle/>
                    <a:p>
                      <a:pPr algn="l"/>
                      <a:r>
                        <a:rPr lang="en-GB" sz="700" b="0" baseline="0" dirty="0">
                          <a:solidFill>
                            <a:schemeClr val="tx1"/>
                          </a:solidFill>
                        </a:rPr>
                        <a:t>‘There’s no such thing as a sterile man’</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76668">
                <a:tc>
                  <a:txBody>
                    <a:bodyPr/>
                    <a:lstStyle/>
                    <a:p>
                      <a:pPr algn="l"/>
                      <a:r>
                        <a:rPr lang="en-GB" sz="700" b="0" i="0" kern="1200" dirty="0">
                          <a:solidFill>
                            <a:schemeClr val="dk1"/>
                          </a:solidFill>
                          <a:effectLst/>
                          <a:latin typeface="+mn-lt"/>
                          <a:ea typeface="+mn-ea"/>
                          <a:cs typeface="+mn-cs"/>
                        </a:rPr>
                        <a:t>‘Freedom to and freedom from’ </a:t>
                      </a:r>
                      <a:endParaRPr lang="en-GB" sz="700" b="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288544"/>
                  </a:ext>
                </a:extLst>
              </a:tr>
              <a:tr h="284205">
                <a:tc>
                  <a:txBody>
                    <a:bodyPr/>
                    <a:lstStyle/>
                    <a:p>
                      <a:pPr algn="l"/>
                      <a:r>
                        <a:rPr lang="en-GB" sz="700" b="0" dirty="0">
                          <a:solidFill>
                            <a:schemeClr val="tx1"/>
                          </a:solidFill>
                        </a:rPr>
                        <a:t>‘the high-heeled</a:t>
                      </a:r>
                      <a:r>
                        <a:rPr lang="en-GB" sz="700" b="0" baseline="0" dirty="0">
                          <a:solidFill>
                            <a:schemeClr val="tx1"/>
                          </a:solidFill>
                        </a:rPr>
                        <a:t> shoes with their straps attached to the feet like delicate instruments of torture’</a:t>
                      </a:r>
                      <a:endParaRPr lang="en-GB" sz="700" b="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7859356"/>
                  </a:ext>
                </a:extLst>
              </a:tr>
              <a:tr h="284205">
                <a:tc>
                  <a:txBody>
                    <a:bodyPr/>
                    <a:lstStyle/>
                    <a:p>
                      <a:pPr algn="l"/>
                      <a:r>
                        <a:rPr lang="en-GB" sz="700" b="0" dirty="0">
                          <a:solidFill>
                            <a:schemeClr val="tx1"/>
                          </a:solidFill>
                        </a:rPr>
                        <a:t>‘I remember the smell of</a:t>
                      </a:r>
                      <a:r>
                        <a:rPr lang="en-GB" sz="700" b="0" baseline="0" dirty="0">
                          <a:solidFill>
                            <a:schemeClr val="tx1"/>
                          </a:solidFill>
                        </a:rPr>
                        <a:t> nail polish…the way it wrinkled if you put the second coat on too soon. </a:t>
                      </a:r>
                      <a:endParaRPr lang="en-GB" sz="700" b="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9761485"/>
                  </a:ext>
                </a:extLst>
              </a:tr>
              <a:tr h="176668">
                <a:tc>
                  <a:txBody>
                    <a:bodyPr/>
                    <a:lstStyle/>
                    <a:p>
                      <a:pPr algn="l"/>
                      <a:r>
                        <a:rPr lang="en-GB" sz="700" b="0" i="0" kern="1200" dirty="0">
                          <a:solidFill>
                            <a:schemeClr val="dk1"/>
                          </a:solidFill>
                          <a:effectLst/>
                          <a:latin typeface="+mn-lt"/>
                          <a:ea typeface="+mn-ea"/>
                          <a:cs typeface="+mn-cs"/>
                        </a:rPr>
                        <a:t>‘She is my spy,</a:t>
                      </a:r>
                      <a:r>
                        <a:rPr lang="en-GB" sz="700" b="0" i="0" kern="1200" baseline="0" dirty="0">
                          <a:solidFill>
                            <a:schemeClr val="dk1"/>
                          </a:solidFill>
                          <a:effectLst/>
                          <a:latin typeface="+mn-lt"/>
                          <a:ea typeface="+mn-ea"/>
                          <a:cs typeface="+mn-cs"/>
                        </a:rPr>
                        <a:t> as I am hers’</a:t>
                      </a:r>
                      <a:endParaRPr lang="en-GB" sz="700" b="0" baseline="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176668">
                <a:tc>
                  <a:txBody>
                    <a:bodyPr/>
                    <a:lstStyle/>
                    <a:p>
                      <a:pPr algn="l"/>
                      <a:r>
                        <a:rPr lang="en-GB" sz="700" b="0" i="0" kern="1200" dirty="0">
                          <a:solidFill>
                            <a:schemeClr val="dk1"/>
                          </a:solidFill>
                          <a:effectLst/>
                          <a:latin typeface="+mn-lt"/>
                          <a:ea typeface="+mn-ea"/>
                          <a:cs typeface="+mn-cs"/>
                        </a:rPr>
                        <a:t>‘What</a:t>
                      </a:r>
                      <a:r>
                        <a:rPr lang="en-GB" sz="700" b="0" i="0" kern="1200" baseline="0" dirty="0">
                          <a:solidFill>
                            <a:schemeClr val="dk1"/>
                          </a:solidFill>
                          <a:effectLst/>
                          <a:latin typeface="+mn-lt"/>
                          <a:ea typeface="+mn-ea"/>
                          <a:cs typeface="+mn-cs"/>
                        </a:rPr>
                        <a:t> I present is a made thing. Not something born’</a:t>
                      </a:r>
                      <a:endParaRPr lang="en-GB" sz="700" b="0" i="0" baseline="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84205">
                <a:tc>
                  <a:txBody>
                    <a:bodyPr/>
                    <a:lstStyle/>
                    <a:p>
                      <a:pPr algn="l"/>
                      <a:r>
                        <a:rPr lang="en-GB" sz="700" b="0" i="0" kern="1200" dirty="0">
                          <a:solidFill>
                            <a:schemeClr val="dk1"/>
                          </a:solidFill>
                          <a:effectLst/>
                          <a:latin typeface="+mn-lt"/>
                          <a:ea typeface="+mn-ea"/>
                          <a:cs typeface="+mn-cs"/>
                        </a:rPr>
                        <a:t>‘I would like to believe this is a story I’m telling. I need to believe it. I must believe it.’ </a:t>
                      </a:r>
                      <a:endParaRPr lang="en-GB" sz="700" b="0" i="0" baseline="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176668">
                <a:tc>
                  <a:txBody>
                    <a:bodyPr/>
                    <a:lstStyle/>
                    <a:p>
                      <a:pPr algn="l"/>
                      <a:r>
                        <a:rPr lang="en-GB" sz="700" b="0" i="1" baseline="0" dirty="0">
                          <a:solidFill>
                            <a:schemeClr val="tx1"/>
                          </a:solidFill>
                        </a:rPr>
                        <a:t>‘Her </a:t>
                      </a:r>
                      <a:r>
                        <a:rPr lang="en-GB" sz="700" b="0" baseline="0" dirty="0">
                          <a:solidFill>
                            <a:schemeClr val="tx1"/>
                          </a:solidFill>
                        </a:rPr>
                        <a:t>fault, </a:t>
                      </a:r>
                      <a:r>
                        <a:rPr lang="en-GB" sz="700" b="0" i="1" baseline="0" dirty="0">
                          <a:solidFill>
                            <a:schemeClr val="tx1"/>
                          </a:solidFill>
                        </a:rPr>
                        <a:t>her</a:t>
                      </a:r>
                      <a:r>
                        <a:rPr lang="en-GB" sz="700" b="0" baseline="0" dirty="0">
                          <a:solidFill>
                            <a:schemeClr val="tx1"/>
                          </a:solidFill>
                        </a:rPr>
                        <a:t> fault, </a:t>
                      </a:r>
                      <a:r>
                        <a:rPr lang="en-GB" sz="700" b="0" i="1" baseline="0" dirty="0">
                          <a:solidFill>
                            <a:schemeClr val="tx1"/>
                          </a:solidFill>
                        </a:rPr>
                        <a:t>her</a:t>
                      </a:r>
                      <a:r>
                        <a:rPr lang="en-GB" sz="700" b="0" baseline="0" dirty="0">
                          <a:solidFill>
                            <a:schemeClr val="tx1"/>
                          </a:solidFill>
                        </a:rPr>
                        <a:t> fault’</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284205">
                <a:tc>
                  <a:txBody>
                    <a:bodyPr/>
                    <a:lstStyle/>
                    <a:p>
                      <a:pPr algn="l"/>
                      <a:r>
                        <a:rPr lang="en-GB" sz="700" b="0" i="0" kern="1200" dirty="0">
                          <a:solidFill>
                            <a:schemeClr val="dk1"/>
                          </a:solidFill>
                          <a:effectLst/>
                          <a:latin typeface="+mn-lt"/>
                          <a:ea typeface="+mn-ea"/>
                          <a:cs typeface="+mn-cs"/>
                        </a:rPr>
                        <a:t>’I’m a cloud, congealed around a central object, the shape of a pear, which is hard and more real than I am’</a:t>
                      </a:r>
                      <a:endParaRPr lang="en-GB" sz="700" b="0" i="0" baseline="0" dirty="0">
                        <a:solidFill>
                          <a:schemeClr val="tx1"/>
                        </a:solidFill>
                        <a:latin typeface="+mn-lt"/>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r h="179177">
                <a:tc>
                  <a:txBody>
                    <a:bodyPr/>
                    <a:lstStyle/>
                    <a:p>
                      <a:pPr algn="l"/>
                      <a:r>
                        <a:rPr lang="en-GB" sz="700" b="0" baseline="0" dirty="0">
                          <a:solidFill>
                            <a:schemeClr val="tx1"/>
                          </a:solidFill>
                        </a:rPr>
                        <a:t>‘Arousal and orgasm are no longer thought necessary’</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9"/>
                  </a:ext>
                </a:extLst>
              </a:tr>
              <a:tr h="179177">
                <a:tc>
                  <a:txBody>
                    <a:bodyPr/>
                    <a:lstStyle/>
                    <a:p>
                      <a:pPr algn="l"/>
                      <a:r>
                        <a:rPr lang="en-GB" sz="700" b="0" baseline="0" dirty="0">
                          <a:solidFill>
                            <a:schemeClr val="tx1"/>
                          </a:solidFill>
                        </a:rPr>
                        <a:t>‘the long </a:t>
                      </a:r>
                      <a:r>
                        <a:rPr lang="en-GB" sz="700" b="0" baseline="0" dirty="0" err="1">
                          <a:solidFill>
                            <a:schemeClr val="tx1"/>
                          </a:solidFill>
                        </a:rPr>
                        <a:t>parantheses</a:t>
                      </a:r>
                      <a:r>
                        <a:rPr lang="en-GB" sz="700" b="0" baseline="0" dirty="0">
                          <a:solidFill>
                            <a:schemeClr val="tx1"/>
                          </a:solidFill>
                        </a:rPr>
                        <a:t> of nothing. Time as white sound’</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83183536"/>
                  </a:ext>
                </a:extLst>
              </a:tr>
              <a:tr h="176668">
                <a:tc>
                  <a:txBody>
                    <a:bodyPr/>
                    <a:lstStyle/>
                    <a:p>
                      <a:pPr algn="l"/>
                      <a:r>
                        <a:rPr lang="en-GB" sz="700" b="0" dirty="0">
                          <a:solidFill>
                            <a:schemeClr val="tx1"/>
                          </a:solidFill>
                        </a:rPr>
                        <a:t>‘she’s there with me, suddenly, without warning’</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1"/>
                  </a:ext>
                </a:extLst>
              </a:tr>
              <a:tr h="176668">
                <a:tc>
                  <a:txBody>
                    <a:bodyPr/>
                    <a:lstStyle/>
                    <a:p>
                      <a:pPr algn="l"/>
                      <a:r>
                        <a:rPr lang="en-GB" sz="700" b="0" dirty="0">
                          <a:solidFill>
                            <a:schemeClr val="tx1"/>
                          </a:solidFill>
                        </a:rPr>
                        <a:t>‘We are two-legged wombs’ </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2"/>
                  </a:ext>
                </a:extLst>
              </a:tr>
              <a:tr h="172441">
                <a:tc>
                  <a:txBody>
                    <a:bodyPr/>
                    <a:lstStyle/>
                    <a:p>
                      <a:pPr algn="l"/>
                      <a:r>
                        <a:rPr lang="en-GB" sz="700" b="0" dirty="0">
                          <a:solidFill>
                            <a:schemeClr val="tx1"/>
                          </a:solidFill>
                        </a:rPr>
                        <a:t>‘This</a:t>
                      </a:r>
                      <a:r>
                        <a:rPr lang="en-GB" sz="700" b="0" baseline="0" dirty="0">
                          <a:solidFill>
                            <a:schemeClr val="tx1"/>
                          </a:solidFill>
                        </a:rPr>
                        <a:t> is a re-construction. All of it is a reconstruction.’ </a:t>
                      </a:r>
                      <a:endParaRPr lang="en-GB" sz="700" b="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5908750"/>
                  </a:ext>
                </a:extLst>
              </a:tr>
              <a:tr h="231023">
                <a:tc>
                  <a:txBody>
                    <a:bodyPr/>
                    <a:lstStyle/>
                    <a:p>
                      <a:pPr algn="l"/>
                      <a:r>
                        <a:rPr lang="en-GB" sz="700" b="0" dirty="0">
                          <a:solidFill>
                            <a:schemeClr val="tx1"/>
                          </a:solidFill>
                        </a:rPr>
                        <a:t>‘Fake it,</a:t>
                      </a:r>
                      <a:r>
                        <a:rPr lang="en-GB" sz="700" b="0" baseline="0" dirty="0">
                          <a:solidFill>
                            <a:schemeClr val="tx1"/>
                          </a:solidFill>
                        </a:rPr>
                        <a:t> I scream at myself inside my head. You must remember how.’</a:t>
                      </a:r>
                      <a:endParaRPr lang="en-GB" sz="700" b="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9836287"/>
                  </a:ext>
                </a:extLst>
              </a:tr>
              <a:tr h="176668">
                <a:tc>
                  <a:txBody>
                    <a:bodyPr/>
                    <a:lstStyle/>
                    <a:p>
                      <a:pPr algn="l"/>
                      <a:r>
                        <a:rPr lang="en-GB" sz="700" b="0" dirty="0">
                          <a:solidFill>
                            <a:schemeClr val="tx1"/>
                          </a:solidFill>
                        </a:rPr>
                        <a:t>‘Nature demands variety for men. It’s part of the pro-creational strategy’</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9872478"/>
                  </a:ext>
                </a:extLst>
              </a:tr>
              <a:tr h="176668">
                <a:tc>
                  <a:txBody>
                    <a:bodyPr/>
                    <a:lstStyle/>
                    <a:p>
                      <a:pPr algn="l"/>
                      <a:r>
                        <a:rPr lang="en-GB" sz="700" b="0" i="0" kern="1200" dirty="0">
                          <a:solidFill>
                            <a:schemeClr val="dk1"/>
                          </a:solidFill>
                          <a:effectLst/>
                          <a:latin typeface="+mn-lt"/>
                          <a:ea typeface="+mn-ea"/>
                          <a:cs typeface="+mn-cs"/>
                        </a:rPr>
                        <a:t>‘He was not a monster, to her.’ </a:t>
                      </a:r>
                      <a:endParaRPr lang="en-GB" sz="700" b="0" i="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3"/>
                  </a:ext>
                </a:extLst>
              </a:tr>
              <a:tr h="284205">
                <a:tc>
                  <a:txBody>
                    <a:bodyPr/>
                    <a:lstStyle/>
                    <a:p>
                      <a:pPr algn="l"/>
                      <a:r>
                        <a:rPr lang="en-GB" sz="700" b="0" dirty="0">
                          <a:solidFill>
                            <a:schemeClr val="tx1"/>
                          </a:solidFill>
                        </a:rPr>
                        <a:t>‘more than a shadow. And</a:t>
                      </a:r>
                      <a:r>
                        <a:rPr lang="en-GB" sz="700" b="0" baseline="0" dirty="0">
                          <a:solidFill>
                            <a:schemeClr val="tx1"/>
                          </a:solidFill>
                        </a:rPr>
                        <a:t> I for him. I am no longer merely a usable body’</a:t>
                      </a:r>
                      <a:endParaRPr lang="en-GB" sz="700" b="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4"/>
                  </a:ext>
                </a:extLst>
              </a:tr>
              <a:tr h="3917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0" i="0" kern="1200" dirty="0">
                          <a:solidFill>
                            <a:schemeClr val="dk1"/>
                          </a:solidFill>
                          <a:effectLst/>
                          <a:latin typeface="+mn-lt"/>
                          <a:ea typeface="+mn-ea"/>
                          <a:cs typeface="+mn-cs"/>
                        </a:rPr>
                        <a:t>‘There was nothing for them anymore . . . I’m not talking about sex, he says. That was part of it, the sex was too easy . . . You know what they were complaining about the most? Inability to feel.’</a:t>
                      </a:r>
                      <a:endParaRPr lang="en-GB" sz="700" b="0" i="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5"/>
                  </a:ext>
                </a:extLst>
              </a:tr>
              <a:tr h="1766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0" i="0" dirty="0">
                          <a:solidFill>
                            <a:schemeClr val="tx1"/>
                          </a:solidFill>
                        </a:rPr>
                        <a:t>‘I am above him, looking</a:t>
                      </a:r>
                      <a:r>
                        <a:rPr lang="en-GB" sz="700" b="0" i="0" baseline="0" dirty="0">
                          <a:solidFill>
                            <a:schemeClr val="tx1"/>
                          </a:solidFill>
                        </a:rPr>
                        <a:t> down’</a:t>
                      </a:r>
                      <a:endParaRPr lang="en-GB" sz="700" b="0" i="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667272"/>
                  </a:ext>
                </a:extLst>
              </a:tr>
              <a:tr h="176668">
                <a:tc>
                  <a:txBody>
                    <a:bodyPr/>
                    <a:lstStyle/>
                    <a:p>
                      <a:pPr algn="l"/>
                      <a:r>
                        <a:rPr lang="en-GB" sz="700" b="0" dirty="0">
                          <a:solidFill>
                            <a:schemeClr val="tx1"/>
                          </a:solidFill>
                        </a:rPr>
                        <a:t>‘So I step up, into the darkness within;</a:t>
                      </a:r>
                      <a:r>
                        <a:rPr lang="en-GB" sz="700" b="0" baseline="0" dirty="0">
                          <a:solidFill>
                            <a:schemeClr val="tx1"/>
                          </a:solidFill>
                        </a:rPr>
                        <a:t> or else the light’</a:t>
                      </a:r>
                      <a:endParaRPr lang="en-GB" sz="700" b="0" dirty="0">
                        <a:solidFill>
                          <a:schemeClr val="tx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16"/>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775521857"/>
              </p:ext>
            </p:extLst>
          </p:nvPr>
        </p:nvGraphicFramePr>
        <p:xfrm>
          <a:off x="4316224" y="5473211"/>
          <a:ext cx="2651352" cy="1364410"/>
        </p:xfrm>
        <a:graphic>
          <a:graphicData uri="http://schemas.openxmlformats.org/drawingml/2006/table">
            <a:tbl>
              <a:tblPr firstRow="1" bandRow="1">
                <a:tableStyleId>{5C22544A-7EE6-4342-B048-85BDC9FD1C3A}</a:tableStyleId>
              </a:tblPr>
              <a:tblGrid>
                <a:gridCol w="1325676">
                  <a:extLst>
                    <a:ext uri="{9D8B030D-6E8A-4147-A177-3AD203B41FA5}">
                      <a16:colId xmlns:a16="http://schemas.microsoft.com/office/drawing/2014/main" val="1476691036"/>
                    </a:ext>
                  </a:extLst>
                </a:gridCol>
                <a:gridCol w="1325676">
                  <a:extLst>
                    <a:ext uri="{9D8B030D-6E8A-4147-A177-3AD203B41FA5}">
                      <a16:colId xmlns:a16="http://schemas.microsoft.com/office/drawing/2014/main" val="2477645104"/>
                    </a:ext>
                  </a:extLst>
                </a:gridCol>
              </a:tblGrid>
              <a:tr h="272882">
                <a:tc gridSpan="2">
                  <a:txBody>
                    <a:bodyPr/>
                    <a:lstStyle/>
                    <a:p>
                      <a:pPr algn="ctr"/>
                      <a:r>
                        <a:rPr lang="en-GB" sz="700" dirty="0">
                          <a:solidFill>
                            <a:schemeClr val="bg1"/>
                          </a:solidFill>
                        </a:rPr>
                        <a:t>Key</a:t>
                      </a:r>
                      <a:r>
                        <a:rPr lang="en-GB" sz="700" baseline="0" dirty="0">
                          <a:solidFill>
                            <a:schemeClr val="bg1"/>
                          </a:solidFill>
                        </a:rPr>
                        <a:t> Words for Study AO1</a:t>
                      </a:r>
                      <a:endParaRPr lang="en-GB" sz="700"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hMerge="1">
                  <a:txBody>
                    <a:bodyPr/>
                    <a:lstStyle/>
                    <a:p>
                      <a:endParaRPr lang="en-GB" dirty="0"/>
                    </a:p>
                  </a:txBody>
                  <a:tcPr/>
                </a:tc>
                <a:extLst>
                  <a:ext uri="{0D108BD9-81ED-4DB2-BD59-A6C34878D82A}">
                    <a16:rowId xmlns:a16="http://schemas.microsoft.com/office/drawing/2014/main" val="264707981"/>
                  </a:ext>
                </a:extLst>
              </a:tr>
              <a:tr h="272882">
                <a:tc>
                  <a:txBody>
                    <a:bodyPr/>
                    <a:lstStyle/>
                    <a:p>
                      <a:r>
                        <a:rPr lang="en-GB" sz="700" dirty="0">
                          <a:solidFill>
                            <a:schemeClr val="tx1"/>
                          </a:solidFill>
                        </a:rPr>
                        <a:t>Unreliable narrator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700" dirty="0">
                          <a:solidFill>
                            <a:schemeClr val="tx1"/>
                          </a:solidFill>
                        </a:rPr>
                        <a:t>Metafiction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8878046"/>
                  </a:ext>
                </a:extLst>
              </a:tr>
              <a:tr h="272882">
                <a:tc>
                  <a:txBody>
                    <a:bodyPr/>
                    <a:lstStyle/>
                    <a:p>
                      <a:r>
                        <a:rPr lang="en-GB" sz="700" dirty="0">
                          <a:solidFill>
                            <a:schemeClr val="tx1"/>
                          </a:solidFill>
                        </a:rPr>
                        <a:t>Puritanism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700" dirty="0">
                          <a:solidFill>
                            <a:schemeClr val="tx1"/>
                          </a:solidFill>
                        </a:rPr>
                        <a:t>Theocracy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75508186"/>
                  </a:ext>
                </a:extLst>
              </a:tr>
              <a:tr h="272882">
                <a:tc>
                  <a:txBody>
                    <a:bodyPr/>
                    <a:lstStyle/>
                    <a:p>
                      <a:r>
                        <a:rPr lang="en-GB" sz="700">
                          <a:solidFill>
                            <a:schemeClr val="tx1"/>
                          </a:solidFill>
                        </a:rPr>
                        <a:t>Institutionalised</a:t>
                      </a:r>
                      <a:endParaRPr lang="en-GB" sz="7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700" dirty="0">
                          <a:solidFill>
                            <a:schemeClr val="tx1"/>
                          </a:solidFill>
                        </a:rPr>
                        <a:t>Dystopia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91945181"/>
                  </a:ext>
                </a:extLst>
              </a:tr>
              <a:tr h="272882">
                <a:tc>
                  <a:txBody>
                    <a:bodyPr/>
                    <a:lstStyle/>
                    <a:p>
                      <a:r>
                        <a:rPr lang="en-GB" sz="700" dirty="0">
                          <a:solidFill>
                            <a:schemeClr val="tx1"/>
                          </a:solidFill>
                        </a:rPr>
                        <a:t>Totalitarian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700" dirty="0">
                          <a:solidFill>
                            <a:schemeClr val="tx1"/>
                          </a:solidFill>
                        </a:rPr>
                        <a:t>Misogynist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177589"/>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607811351"/>
              </p:ext>
            </p:extLst>
          </p:nvPr>
        </p:nvGraphicFramePr>
        <p:xfrm>
          <a:off x="6967576" y="0"/>
          <a:ext cx="2168867" cy="6837622"/>
        </p:xfrm>
        <a:graphic>
          <a:graphicData uri="http://schemas.openxmlformats.org/drawingml/2006/table">
            <a:tbl>
              <a:tblPr firstRow="1" bandRow="1">
                <a:tableStyleId>{5C22544A-7EE6-4342-B048-85BDC9FD1C3A}</a:tableStyleId>
              </a:tblPr>
              <a:tblGrid>
                <a:gridCol w="2168867">
                  <a:extLst>
                    <a:ext uri="{9D8B030D-6E8A-4147-A177-3AD203B41FA5}">
                      <a16:colId xmlns:a16="http://schemas.microsoft.com/office/drawing/2014/main" val="20000"/>
                    </a:ext>
                  </a:extLst>
                </a:gridCol>
              </a:tblGrid>
              <a:tr h="235851">
                <a:tc>
                  <a:txBody>
                    <a:bodyPr/>
                    <a:lstStyle/>
                    <a:p>
                      <a:pPr algn="ctr"/>
                      <a:r>
                        <a:rPr lang="en-GB" sz="1000" b="1" dirty="0">
                          <a:solidFill>
                            <a:schemeClr val="bg1"/>
                          </a:solidFill>
                        </a:rPr>
                        <a:t>Links with Other</a:t>
                      </a:r>
                      <a:r>
                        <a:rPr lang="en-GB" sz="1000" b="1" baseline="0" dirty="0">
                          <a:solidFill>
                            <a:schemeClr val="bg1"/>
                          </a:solidFill>
                        </a:rPr>
                        <a:t> Texts AO4</a:t>
                      </a:r>
                      <a:endParaRPr lang="en-GB" sz="1000" b="1" dirty="0">
                        <a:solidFill>
                          <a:schemeClr val="bg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072893033"/>
                  </a:ext>
                </a:extLst>
              </a:tr>
              <a:tr h="1422713">
                <a:tc>
                  <a:txBody>
                    <a:bodyPr/>
                    <a:lstStyle/>
                    <a:p>
                      <a:r>
                        <a:rPr lang="en-GB" sz="800" b="1" dirty="0"/>
                        <a:t>George Orwell-1984</a:t>
                      </a:r>
                    </a:p>
                    <a:p>
                      <a:r>
                        <a:rPr lang="en-GB" sz="800" b="0" i="0" kern="1200" dirty="0">
                          <a:solidFill>
                            <a:schemeClr val="dk1"/>
                          </a:solidFill>
                          <a:effectLst/>
                          <a:latin typeface="+mn-lt"/>
                          <a:ea typeface="+mn-ea"/>
                          <a:cs typeface="+mn-cs"/>
                        </a:rPr>
                        <a:t>I</a:t>
                      </a:r>
                      <a:r>
                        <a:rPr lang="en-GB" sz="700" b="0" i="0" u="none" kern="1200" dirty="0">
                          <a:solidFill>
                            <a:schemeClr val="dk1"/>
                          </a:solidFill>
                          <a:effectLst/>
                          <a:latin typeface="+mn-lt"/>
                          <a:ea typeface="+mn-ea"/>
                          <a:cs typeface="+mn-cs"/>
                        </a:rPr>
                        <a:t>n George Orwell's </a:t>
                      </a:r>
                      <a:r>
                        <a:rPr lang="en-GB" sz="700" b="0" i="1" u="none" kern="1200" dirty="0">
                          <a:solidFill>
                            <a:schemeClr val="dk1"/>
                          </a:solidFill>
                          <a:effectLst/>
                          <a:latin typeface="+mn-lt"/>
                          <a:ea typeface="+mn-ea"/>
                          <a:cs typeface="+mn-cs"/>
                        </a:rPr>
                        <a:t>1984</a:t>
                      </a:r>
                      <a:r>
                        <a:rPr lang="en-GB" sz="700" b="0" i="0" u="none" kern="1200" dirty="0">
                          <a:solidFill>
                            <a:schemeClr val="dk1"/>
                          </a:solidFill>
                          <a:effectLst/>
                          <a:latin typeface="+mn-lt"/>
                          <a:ea typeface="+mn-ea"/>
                          <a:cs typeface="+mn-cs"/>
                        </a:rPr>
                        <a:t>, Winston Smith wrestles with oppression in Oceania, a place where the Party scrutinizes human actions with ever-watchful Big Brother. Atwood’s Gilead similarly maintains an</a:t>
                      </a:r>
                      <a:r>
                        <a:rPr lang="en-GB" sz="700" b="0" i="0" u="none" kern="1200" baseline="0" dirty="0">
                          <a:solidFill>
                            <a:schemeClr val="dk1"/>
                          </a:solidFill>
                          <a:effectLst/>
                          <a:latin typeface="+mn-lt"/>
                          <a:ea typeface="+mn-ea"/>
                          <a:cs typeface="+mn-cs"/>
                        </a:rPr>
                        <a:t> impression of constant surveillance. </a:t>
                      </a:r>
                      <a:r>
                        <a:rPr lang="en-GB" sz="700" b="0" i="0" u="none" kern="1200" dirty="0">
                          <a:solidFill>
                            <a:schemeClr val="dk1"/>
                          </a:solidFill>
                          <a:effectLst/>
                          <a:latin typeface="+mn-lt"/>
                          <a:ea typeface="+mn-ea"/>
                          <a:cs typeface="+mn-cs"/>
                        </a:rPr>
                        <a:t> Defying a ban on individuality, Winston dares to express his thoughts in a diary and pursues a relationship with Julia. These criminal deeds bring Winston into the eye of the opposition, who then must reform the nonconformist. George Orwell's </a:t>
                      </a:r>
                      <a:r>
                        <a:rPr lang="en-GB" sz="700" b="0" i="1" u="none" kern="1200" dirty="0">
                          <a:solidFill>
                            <a:schemeClr val="dk1"/>
                          </a:solidFill>
                          <a:effectLst/>
                          <a:latin typeface="+mn-lt"/>
                          <a:ea typeface="+mn-ea"/>
                          <a:cs typeface="+mn-cs"/>
                        </a:rPr>
                        <a:t>1984 </a:t>
                      </a:r>
                      <a:r>
                        <a:rPr lang="en-GB" sz="700" b="0" i="0" u="none" kern="1200" dirty="0">
                          <a:solidFill>
                            <a:schemeClr val="dk1"/>
                          </a:solidFill>
                          <a:effectLst/>
                          <a:latin typeface="+mn-lt"/>
                          <a:ea typeface="+mn-ea"/>
                          <a:cs typeface="+mn-cs"/>
                        </a:rPr>
                        <a:t>introduced the watchwords for life without freedom: BIG BROTHER IS WATCHING YOU.</a:t>
                      </a:r>
                      <a:endParaRPr lang="en-GB" sz="700" b="1" u="none"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265797">
                <a:tc>
                  <a:txBody>
                    <a:bodyPr/>
                    <a:lstStyle/>
                    <a:p>
                      <a:r>
                        <a:rPr lang="en-GB" sz="800" b="1" dirty="0">
                          <a:solidFill>
                            <a:schemeClr val="tx1"/>
                          </a:solidFill>
                        </a:rPr>
                        <a:t>Aldous</a:t>
                      </a:r>
                      <a:r>
                        <a:rPr lang="en-GB" sz="800" b="1" baseline="0" dirty="0">
                          <a:solidFill>
                            <a:schemeClr val="tx1"/>
                          </a:solidFill>
                        </a:rPr>
                        <a:t> Huxley- </a:t>
                      </a:r>
                      <a:r>
                        <a:rPr lang="en-GB" sz="800" b="1" dirty="0">
                          <a:solidFill>
                            <a:schemeClr val="tx1"/>
                          </a:solidFill>
                        </a:rPr>
                        <a:t>Brave New World</a:t>
                      </a:r>
                    </a:p>
                    <a:p>
                      <a:r>
                        <a:rPr lang="en-GB" sz="700" b="0" dirty="0">
                          <a:solidFill>
                            <a:schemeClr val="tx1"/>
                          </a:solidFill>
                        </a:rPr>
                        <a:t>Huxley’s ‘Brave New World’ is</a:t>
                      </a:r>
                      <a:r>
                        <a:rPr lang="en-GB" sz="700" b="0" baseline="0" dirty="0">
                          <a:solidFill>
                            <a:schemeClr val="tx1"/>
                          </a:solidFill>
                        </a:rPr>
                        <a:t> set 600 years in the future. Humans are grown in factories. Their class, appearance, beliefs and occupations are decided before birth and they are conditioned to accept their lot, much as members of society in Gilead are allotted a purpose. Negative emotions have been all but eradicated, and citizens are kept calm through a recreational drug readily available- soma, which is reminiscent of the constantly tired, possibly drugged,  handmaids at the red centre. </a:t>
                      </a:r>
                      <a:endParaRPr lang="en-GB" sz="7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158396">
                <a:tc>
                  <a:txBody>
                    <a:bodyPr/>
                    <a:lstStyle/>
                    <a:p>
                      <a:r>
                        <a:rPr lang="en-GB" sz="800" b="1" dirty="0">
                          <a:solidFill>
                            <a:schemeClr val="tx1"/>
                          </a:solidFill>
                        </a:rPr>
                        <a:t>Ray Bradbury- Fahrenheit</a:t>
                      </a:r>
                      <a:r>
                        <a:rPr lang="en-GB" sz="800" b="1" baseline="0" dirty="0">
                          <a:solidFill>
                            <a:schemeClr val="tx1"/>
                          </a:solidFill>
                        </a:rPr>
                        <a:t> 451</a:t>
                      </a:r>
                    </a:p>
                    <a:p>
                      <a:r>
                        <a:rPr lang="en-GB" sz="700" b="0" i="0" u="none" kern="1200" dirty="0">
                          <a:solidFill>
                            <a:schemeClr val="dk1"/>
                          </a:solidFill>
                          <a:effectLst/>
                          <a:latin typeface="+mn-lt"/>
                          <a:ea typeface="+mn-ea"/>
                          <a:cs typeface="+mn-cs"/>
                        </a:rPr>
                        <a:t>Guy Montag</a:t>
                      </a:r>
                      <a:r>
                        <a:rPr lang="en-GB" sz="700" b="0" i="0" kern="1200" dirty="0">
                          <a:solidFill>
                            <a:schemeClr val="dk1"/>
                          </a:solidFill>
                          <a:effectLst/>
                          <a:latin typeface="+mn-lt"/>
                          <a:ea typeface="+mn-ea"/>
                          <a:cs typeface="+mn-cs"/>
                        </a:rPr>
                        <a:t> is a fireman who burns books in a futuristic American city. In Montag’s world, firemen start fires rather than putting them out. The people in this society do not read books, enjoy nature, spend time by themselves, think independently, or have meaningful conversations, in much the same way as the citizens of Gilead. Instead, they drive very fast, watch excessive amounts of television on wall-size sets, and listen to the radio on “Seashell Radio” sets attached to their ears.</a:t>
                      </a:r>
                      <a:endParaRPr lang="en-GB" sz="700" b="1"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8781187"/>
                  </a:ext>
                </a:extLst>
              </a:tr>
              <a:tr h="1166865">
                <a:tc>
                  <a:txBody>
                    <a:bodyPr/>
                    <a:lstStyle/>
                    <a:p>
                      <a:r>
                        <a:rPr lang="en-GB" sz="800" b="1" dirty="0" err="1">
                          <a:solidFill>
                            <a:schemeClr val="tx1"/>
                          </a:solidFill>
                        </a:rPr>
                        <a:t>Kashuo</a:t>
                      </a:r>
                      <a:r>
                        <a:rPr lang="en-GB" sz="800" b="1" dirty="0">
                          <a:solidFill>
                            <a:schemeClr val="tx1"/>
                          </a:solidFill>
                        </a:rPr>
                        <a:t> Ishiguro- Never Let Me Go</a:t>
                      </a:r>
                    </a:p>
                    <a:p>
                      <a:r>
                        <a:rPr lang="en-GB" sz="700" b="0" dirty="0">
                          <a:solidFill>
                            <a:schemeClr val="tx1"/>
                          </a:solidFill>
                        </a:rPr>
                        <a:t>Children</a:t>
                      </a:r>
                      <a:r>
                        <a:rPr lang="en-GB" sz="700" b="0" baseline="0" dirty="0">
                          <a:solidFill>
                            <a:schemeClr val="tx1"/>
                          </a:solidFill>
                        </a:rPr>
                        <a:t> attend a kind of boarding school ‘</a:t>
                      </a:r>
                      <a:r>
                        <a:rPr lang="en-GB" sz="700" b="0" baseline="0" dirty="0" err="1">
                          <a:solidFill>
                            <a:schemeClr val="tx1"/>
                          </a:solidFill>
                        </a:rPr>
                        <a:t>Hailsham</a:t>
                      </a:r>
                      <a:r>
                        <a:rPr lang="en-GB" sz="700" b="0" baseline="0" dirty="0">
                          <a:solidFill>
                            <a:schemeClr val="tx1"/>
                          </a:solidFill>
                        </a:rPr>
                        <a:t>’, where they live out semi-normal childhoods before becoming donors of organs in adulthood. Some are ‘carers’ before becoming ‘Donors’, but none live long. Donors can expect to survive one to three organ donations before passing away. They are effectively reared for slaughter, their bodies are their worth. This is reminiscent of the handmaids, whose value lies in their wombs. </a:t>
                      </a:r>
                      <a:endParaRPr lang="en-GB" sz="7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91249088"/>
                  </a:ext>
                </a:extLst>
              </a:tr>
              <a:tr h="1588000">
                <a:tc>
                  <a:txBody>
                    <a:bodyPr/>
                    <a:lstStyle/>
                    <a:p>
                      <a:r>
                        <a:rPr lang="en-GB" sz="800" b="1" dirty="0">
                          <a:solidFill>
                            <a:schemeClr val="tx1"/>
                          </a:solidFill>
                        </a:rPr>
                        <a:t>Margaret Atwood- Oryx and Crake</a:t>
                      </a:r>
                    </a:p>
                    <a:p>
                      <a:r>
                        <a:rPr lang="en-GB" sz="700" b="0" i="0" kern="1200" dirty="0">
                          <a:solidFill>
                            <a:schemeClr val="dk1"/>
                          </a:solidFill>
                          <a:effectLst/>
                          <a:latin typeface="+mn-lt"/>
                          <a:ea typeface="+mn-ea"/>
                          <a:cs typeface="+mn-cs"/>
                        </a:rPr>
                        <a:t>The story, told from the viewpoint of Snowman, possibly the only human survivor, recounts the end of days in human history. His description, given to us as flashbacks, tells of a world where technology is power, and those who lack power are doomed to a sub-par existence. This world gone mad is reminiscent of The Handmaid’s Tale: the world of today is gone, democracy has been eradicated, and it is the elite few who control the fate of the masses. Government control is a serious issue in both novels. In the compounds, where the elite live in Oryx and Crake, every aspect of day to day life is closely monitored by compound security known as </a:t>
                      </a:r>
                      <a:r>
                        <a:rPr lang="en-GB" sz="700" b="0" i="0" kern="1200" dirty="0" err="1">
                          <a:solidFill>
                            <a:schemeClr val="dk1"/>
                          </a:solidFill>
                          <a:effectLst/>
                          <a:latin typeface="+mn-lt"/>
                          <a:ea typeface="+mn-ea"/>
                          <a:cs typeface="+mn-cs"/>
                        </a:rPr>
                        <a:t>CorpSeCorps</a:t>
                      </a:r>
                      <a:r>
                        <a:rPr lang="en-GB" sz="700" b="0" i="0" kern="1200" dirty="0">
                          <a:solidFill>
                            <a:schemeClr val="dk1"/>
                          </a:solidFill>
                          <a:effectLst/>
                          <a:latin typeface="+mn-lt"/>
                          <a:ea typeface="+mn-ea"/>
                          <a:cs typeface="+mn-cs"/>
                        </a:rPr>
                        <a:t>.</a:t>
                      </a:r>
                      <a:endParaRPr lang="en-GB" sz="700" b="1"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57367872"/>
                  </a:ext>
                </a:extLst>
              </a:tr>
            </a:tbl>
          </a:graphicData>
        </a:graphic>
      </p:graphicFrame>
    </p:spTree>
    <p:extLst>
      <p:ext uri="{BB962C8B-B14F-4D97-AF65-F5344CB8AC3E}">
        <p14:creationId xmlns:p14="http://schemas.microsoft.com/office/powerpoint/2010/main" val="739581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1826604620"/>
              </p:ext>
            </p:extLst>
          </p:nvPr>
        </p:nvGraphicFramePr>
        <p:xfrm>
          <a:off x="4405744" y="3284967"/>
          <a:ext cx="4738256" cy="3476582"/>
        </p:xfrm>
        <a:graphic>
          <a:graphicData uri="http://schemas.openxmlformats.org/drawingml/2006/table">
            <a:tbl>
              <a:tblPr firstRow="1" bandRow="1">
                <a:tableStyleId>{5C22544A-7EE6-4342-B048-85BDC9FD1C3A}</a:tableStyleId>
              </a:tblPr>
              <a:tblGrid>
                <a:gridCol w="4738256">
                  <a:extLst>
                    <a:ext uri="{9D8B030D-6E8A-4147-A177-3AD203B41FA5}">
                      <a16:colId xmlns:a16="http://schemas.microsoft.com/office/drawing/2014/main" val="20000"/>
                    </a:ext>
                  </a:extLst>
                </a:gridCol>
              </a:tblGrid>
              <a:tr h="332892">
                <a:tc>
                  <a:txBody>
                    <a:bodyPr/>
                    <a:lstStyle/>
                    <a:p>
                      <a:pPr algn="ctr"/>
                      <a:r>
                        <a:rPr lang="en-GB" sz="1000" b="1" dirty="0">
                          <a:solidFill>
                            <a:schemeClr val="bg1"/>
                          </a:solidFill>
                        </a:rPr>
                        <a:t>Atwood’s</a:t>
                      </a:r>
                      <a:r>
                        <a:rPr lang="en-GB" sz="1000" b="1" baseline="0" dirty="0">
                          <a:solidFill>
                            <a:schemeClr val="bg1"/>
                          </a:solidFill>
                        </a:rPr>
                        <a:t> Authorial Methods A02</a:t>
                      </a:r>
                      <a:endParaRPr lang="en-GB" sz="1000" b="1" dirty="0">
                        <a:solidFill>
                          <a:schemeClr val="bg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2072893033"/>
                  </a:ext>
                </a:extLst>
              </a:tr>
              <a:tr h="953350">
                <a:tc>
                  <a:txBody>
                    <a:bodyPr/>
                    <a:lstStyle/>
                    <a:p>
                      <a:r>
                        <a:rPr lang="en-GB" sz="800" b="1" dirty="0">
                          <a:solidFill>
                            <a:schemeClr val="tx1"/>
                          </a:solidFill>
                        </a:rPr>
                        <a:t>Narrative</a:t>
                      </a:r>
                      <a:r>
                        <a:rPr lang="en-GB" sz="800" b="1" baseline="0" dirty="0">
                          <a:solidFill>
                            <a:schemeClr val="tx1"/>
                          </a:solidFill>
                        </a:rPr>
                        <a:t> Structure- ‘</a:t>
                      </a:r>
                      <a:r>
                        <a:rPr lang="en-GB" sz="800" b="0" baseline="0" dirty="0">
                          <a:solidFill>
                            <a:schemeClr val="tx1"/>
                          </a:solidFill>
                        </a:rPr>
                        <a:t>The Handmaids Tale’ is a piece of metafiction. Atwood self consciously alludes to the artificiality of the text, departing from traditional ideas about realism and clear meaning in a text. </a:t>
                      </a:r>
                      <a:r>
                        <a:rPr lang="en-GB" sz="800" b="0" baseline="0" dirty="0" err="1">
                          <a:solidFill>
                            <a:schemeClr val="tx1"/>
                          </a:solidFill>
                        </a:rPr>
                        <a:t>Offred</a:t>
                      </a:r>
                      <a:r>
                        <a:rPr lang="en-GB" sz="800" b="0" baseline="0" dirty="0">
                          <a:solidFill>
                            <a:schemeClr val="tx1"/>
                          </a:solidFill>
                        </a:rPr>
                        <a:t> acknowledges her narrative is unrealistic, telling us, ‘this is a reconstruction. All of it’. It is impossible for her to convey the complexity of reality. Atwood tells us not to fully believe her. This re-enforces a mistrust of closed narrative forms like the one Gilead creates with its use of language to hide true meaning, referring to murders as ‘</a:t>
                      </a:r>
                      <a:r>
                        <a:rPr lang="en-GB" sz="800" b="0" baseline="0" dirty="0" err="1">
                          <a:solidFill>
                            <a:schemeClr val="tx1"/>
                          </a:solidFill>
                        </a:rPr>
                        <a:t>Salvagings</a:t>
                      </a:r>
                      <a:r>
                        <a:rPr lang="en-GB" sz="800" b="0" baseline="0" dirty="0">
                          <a:solidFill>
                            <a:schemeClr val="tx1"/>
                          </a:solidFill>
                        </a:rPr>
                        <a:t>’ and rape as a ‘Ceremony’. We should consider Atwood’s wider message on real-world regimes that used closed narratives. </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449099">
                <a:tc>
                  <a:txBody>
                    <a:bodyPr/>
                    <a:lstStyle/>
                    <a:p>
                      <a:r>
                        <a:rPr lang="en-GB" sz="800" b="1" baseline="0" dirty="0">
                          <a:solidFill>
                            <a:schemeClr val="tx1"/>
                          </a:solidFill>
                        </a:rPr>
                        <a:t>Flowers: </a:t>
                      </a:r>
                      <a:r>
                        <a:rPr lang="en-GB" sz="800" b="0" baseline="0" dirty="0">
                          <a:solidFill>
                            <a:schemeClr val="tx1"/>
                          </a:solidFill>
                        </a:rPr>
                        <a:t>Flowers are everywhere in Gilead, and are supposed to represent compliant femininity ‘pretty, silent, in the background, and solely for the purposes of procreation’ (</a:t>
                      </a:r>
                      <a:r>
                        <a:rPr lang="en-GB" sz="800" b="0" baseline="0" dirty="0" err="1">
                          <a:solidFill>
                            <a:schemeClr val="tx1"/>
                          </a:solidFill>
                        </a:rPr>
                        <a:t>D.Isaacs</a:t>
                      </a:r>
                      <a:r>
                        <a:rPr lang="en-GB" sz="800" b="0" baseline="0" dirty="0">
                          <a:solidFill>
                            <a:schemeClr val="tx1"/>
                          </a:solidFill>
                        </a:rPr>
                        <a:t>). For </a:t>
                      </a:r>
                      <a:r>
                        <a:rPr lang="en-GB" sz="800" b="0" baseline="0" dirty="0" err="1">
                          <a:solidFill>
                            <a:schemeClr val="tx1"/>
                          </a:solidFill>
                        </a:rPr>
                        <a:t>Offred</a:t>
                      </a:r>
                      <a:r>
                        <a:rPr lang="en-GB" sz="800" b="0" baseline="0" dirty="0">
                          <a:solidFill>
                            <a:schemeClr val="tx1"/>
                          </a:solidFill>
                        </a:rPr>
                        <a:t>, they become symbolic of everything Gilead wishes to repress: sexuality, rebellion and freedom. </a:t>
                      </a:r>
                      <a:endParaRPr lang="en-GB" sz="1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7217278"/>
                  </a:ext>
                </a:extLst>
              </a:tr>
              <a:tr h="575161">
                <a:tc>
                  <a:txBody>
                    <a:bodyPr/>
                    <a:lstStyle/>
                    <a:p>
                      <a:r>
                        <a:rPr lang="en-GB" sz="800" b="1" dirty="0">
                          <a:solidFill>
                            <a:schemeClr val="tx1"/>
                          </a:solidFill>
                        </a:rPr>
                        <a:t>The</a:t>
                      </a:r>
                      <a:r>
                        <a:rPr lang="en-GB" sz="800" b="1" baseline="0" dirty="0">
                          <a:solidFill>
                            <a:schemeClr val="tx1"/>
                          </a:solidFill>
                        </a:rPr>
                        <a:t> Body</a:t>
                      </a:r>
                      <a:r>
                        <a:rPr lang="en-GB" sz="800" b="1" dirty="0">
                          <a:solidFill>
                            <a:schemeClr val="tx1"/>
                          </a:solidFill>
                        </a:rPr>
                        <a:t>: </a:t>
                      </a:r>
                      <a:r>
                        <a:rPr lang="en-GB" sz="800" b="0" dirty="0" err="1">
                          <a:solidFill>
                            <a:schemeClr val="tx1"/>
                          </a:solidFill>
                        </a:rPr>
                        <a:t>Offred’s</a:t>
                      </a:r>
                      <a:r>
                        <a:rPr lang="en-GB" sz="800" b="0" dirty="0">
                          <a:solidFill>
                            <a:schemeClr val="tx1"/>
                          </a:solidFill>
                        </a:rPr>
                        <a:t> body is a kind</a:t>
                      </a:r>
                      <a:r>
                        <a:rPr lang="en-GB" sz="800" b="0" baseline="0" dirty="0">
                          <a:solidFill>
                            <a:schemeClr val="tx1"/>
                          </a:solidFill>
                        </a:rPr>
                        <a:t> of battlefield between her and Gilead. Gilead has taken ownership of her body which frequently appears foreign to her, yet </a:t>
                      </a:r>
                      <a:r>
                        <a:rPr lang="en-GB" sz="800" b="0" baseline="0" dirty="0" err="1">
                          <a:solidFill>
                            <a:schemeClr val="tx1"/>
                          </a:solidFill>
                        </a:rPr>
                        <a:t>Offred</a:t>
                      </a:r>
                      <a:r>
                        <a:rPr lang="en-GB" sz="800" b="0" baseline="0" dirty="0">
                          <a:solidFill>
                            <a:schemeClr val="tx1"/>
                          </a:solidFill>
                        </a:rPr>
                        <a:t> re-claims her body in her relationship with Nick. Here, Atwood perhaps embodies the work of Helene </a:t>
                      </a:r>
                      <a:r>
                        <a:rPr lang="en-GB" sz="800" b="0" baseline="0" dirty="0" err="1">
                          <a:solidFill>
                            <a:schemeClr val="tx1"/>
                          </a:solidFill>
                        </a:rPr>
                        <a:t>Cixous</a:t>
                      </a:r>
                      <a:r>
                        <a:rPr lang="en-GB" sz="800" b="0" baseline="0" dirty="0">
                          <a:solidFill>
                            <a:schemeClr val="tx1"/>
                          </a:solidFill>
                        </a:rPr>
                        <a:t> who wanted women to ‘turn’ to the body that had been ‘confiscated form her’.  </a:t>
                      </a:r>
                      <a:endParaRPr lang="en-GB" sz="8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5422497"/>
                  </a:ext>
                </a:extLst>
              </a:tr>
              <a:tr h="590919">
                <a:tc>
                  <a:txBody>
                    <a:bodyPr/>
                    <a:lstStyle/>
                    <a:p>
                      <a:r>
                        <a:rPr lang="en-GB" sz="900" b="1" dirty="0">
                          <a:solidFill>
                            <a:schemeClr val="tx1"/>
                          </a:solidFill>
                        </a:rPr>
                        <a:t>Biblical</a:t>
                      </a:r>
                      <a:r>
                        <a:rPr lang="en-GB" sz="900" b="1" baseline="0" dirty="0">
                          <a:solidFill>
                            <a:schemeClr val="tx1"/>
                          </a:solidFill>
                        </a:rPr>
                        <a:t> </a:t>
                      </a:r>
                      <a:r>
                        <a:rPr lang="en-GB" sz="900" b="1" baseline="0" dirty="0" err="1">
                          <a:solidFill>
                            <a:schemeClr val="tx1"/>
                          </a:solidFill>
                        </a:rPr>
                        <a:t>Language:</a:t>
                      </a:r>
                      <a:r>
                        <a:rPr lang="en-GB" sz="800" b="0" baseline="0" dirty="0" err="1">
                          <a:solidFill>
                            <a:schemeClr val="tx1"/>
                          </a:solidFill>
                        </a:rPr>
                        <a:t>Gilead</a:t>
                      </a:r>
                      <a:r>
                        <a:rPr lang="en-GB" sz="800" b="0" baseline="0" dirty="0">
                          <a:solidFill>
                            <a:schemeClr val="tx1"/>
                          </a:solidFill>
                        </a:rPr>
                        <a:t>, as a theocracy, utilises scripture as a means of sanctioning it way of life. The word of God is misused by the state as justifying its misogyny. Think of the bible reading from Genesis that is read out before the Ceremony. Most of this comes from St Paul. Margaret Walters  has commented on St Paul was ’regularly invoked’ in the Puritan era ‘against any woman who spoke out, or asked awkward questions’</a:t>
                      </a:r>
                      <a:endParaRPr lang="en-GB" sz="8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78543410"/>
                  </a:ext>
                </a:extLst>
              </a:tr>
              <a:tr h="575161">
                <a:tc>
                  <a:txBody>
                    <a:bodyPr/>
                    <a:lstStyle/>
                    <a:p>
                      <a:r>
                        <a:rPr lang="en-GB" sz="800" b="1" dirty="0">
                          <a:solidFill>
                            <a:schemeClr val="tx1"/>
                          </a:solidFill>
                        </a:rPr>
                        <a:t>Language:</a:t>
                      </a:r>
                      <a:r>
                        <a:rPr lang="en-GB" sz="800" b="1" baseline="0" dirty="0">
                          <a:solidFill>
                            <a:schemeClr val="tx1"/>
                          </a:solidFill>
                        </a:rPr>
                        <a:t> </a:t>
                      </a:r>
                      <a:r>
                        <a:rPr lang="en-GB" sz="800" b="0" dirty="0">
                          <a:solidFill>
                            <a:schemeClr val="tx1"/>
                          </a:solidFill>
                        </a:rPr>
                        <a:t>Language itself is under threat. Literacy</a:t>
                      </a:r>
                      <a:r>
                        <a:rPr lang="en-GB" sz="800" b="0" baseline="0" dirty="0">
                          <a:solidFill>
                            <a:schemeClr val="tx1"/>
                          </a:solidFill>
                        </a:rPr>
                        <a:t> is being slowly eradicated as a means of exerting and maintaining control. Written signs have been replaced by pictures and books are banned. Even the bible is locked away. Note that when </a:t>
                      </a:r>
                      <a:r>
                        <a:rPr lang="en-GB" sz="800" b="0" baseline="0" dirty="0" err="1">
                          <a:solidFill>
                            <a:schemeClr val="tx1"/>
                          </a:solidFill>
                        </a:rPr>
                        <a:t>Offred</a:t>
                      </a:r>
                      <a:r>
                        <a:rPr lang="en-GB" sz="800" b="0" baseline="0" dirty="0">
                          <a:solidFill>
                            <a:schemeClr val="tx1"/>
                          </a:solidFill>
                        </a:rPr>
                        <a:t> begins to play Scrabble with the Commander, she also begins to believe in her own power. </a:t>
                      </a:r>
                      <a:endParaRPr lang="en-GB" sz="8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250364"/>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262068786"/>
              </p:ext>
            </p:extLst>
          </p:nvPr>
        </p:nvGraphicFramePr>
        <p:xfrm>
          <a:off x="4405744" y="0"/>
          <a:ext cx="4738257" cy="3274738"/>
        </p:xfrm>
        <a:graphic>
          <a:graphicData uri="http://schemas.openxmlformats.org/drawingml/2006/table">
            <a:tbl>
              <a:tblPr firstRow="1" bandRow="1">
                <a:tableStyleId>{5C22544A-7EE6-4342-B048-85BDC9FD1C3A}</a:tableStyleId>
              </a:tblPr>
              <a:tblGrid>
                <a:gridCol w="4738257">
                  <a:extLst>
                    <a:ext uri="{9D8B030D-6E8A-4147-A177-3AD203B41FA5}">
                      <a16:colId xmlns:a16="http://schemas.microsoft.com/office/drawing/2014/main" val="20000"/>
                    </a:ext>
                  </a:extLst>
                </a:gridCol>
              </a:tblGrid>
              <a:tr h="181021">
                <a:tc>
                  <a:txBody>
                    <a:bodyPr/>
                    <a:lstStyle/>
                    <a:p>
                      <a:pPr algn="ctr"/>
                      <a:r>
                        <a:rPr lang="en-GB" sz="900" b="1" baseline="0" dirty="0">
                          <a:solidFill>
                            <a:schemeClr val="bg1"/>
                          </a:solidFill>
                        </a:rPr>
                        <a:t> </a:t>
                      </a:r>
                      <a:r>
                        <a:rPr lang="en-GB" sz="900" b="1" dirty="0">
                          <a:solidFill>
                            <a:schemeClr val="bg1"/>
                          </a:solidFill>
                        </a:rPr>
                        <a:t>What</a:t>
                      </a:r>
                      <a:r>
                        <a:rPr lang="en-GB" sz="900" b="1" baseline="0" dirty="0">
                          <a:solidFill>
                            <a:schemeClr val="bg1"/>
                          </a:solidFill>
                        </a:rPr>
                        <a:t> the Critics Say AO1</a:t>
                      </a:r>
                      <a:endParaRPr lang="en-GB" sz="900" b="1" dirty="0">
                        <a:solidFill>
                          <a:schemeClr val="bg1"/>
                        </a:solidFill>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283442">
                <a:tc>
                  <a:txBody>
                    <a:bodyPr/>
                    <a:lstStyle/>
                    <a:p>
                      <a:r>
                        <a:rPr lang="en-GB" sz="800" b="1" kern="1200" dirty="0">
                          <a:solidFill>
                            <a:schemeClr val="dk1"/>
                          </a:solidFill>
                          <a:effectLst/>
                          <a:latin typeface="+mn-lt"/>
                          <a:ea typeface="+mn-ea"/>
                          <a:cs typeface="+mn-cs"/>
                        </a:rPr>
                        <a:t>Marta</a:t>
                      </a:r>
                      <a:r>
                        <a:rPr lang="en-GB" sz="800" b="1" kern="1200" baseline="0" dirty="0">
                          <a:solidFill>
                            <a:schemeClr val="dk1"/>
                          </a:solidFill>
                          <a:effectLst/>
                          <a:latin typeface="+mn-lt"/>
                          <a:ea typeface="+mn-ea"/>
                          <a:cs typeface="+mn-cs"/>
                        </a:rPr>
                        <a:t> Dvorak</a:t>
                      </a:r>
                      <a:r>
                        <a:rPr lang="en-GB" sz="800" kern="1200" baseline="0" dirty="0">
                          <a:solidFill>
                            <a:schemeClr val="dk1"/>
                          </a:solidFill>
                          <a:effectLst/>
                          <a:latin typeface="+mn-lt"/>
                          <a:ea typeface="+mn-ea"/>
                          <a:cs typeface="+mn-cs"/>
                        </a:rPr>
                        <a:t>: ‘a time traveller who breaks out of her temporal and spatial closure. Memory allows her to “step sideways out of (her) own time” to turn stasis into movement’</a:t>
                      </a:r>
                      <a:endParaRPr lang="en-GB" sz="800" kern="1200" dirty="0">
                        <a:solidFill>
                          <a:schemeClr val="dk1"/>
                        </a:solidFill>
                        <a:effectLst/>
                        <a:latin typeface="+mn-lt"/>
                        <a:ea typeface="+mn-ea"/>
                        <a:cs typeface="+mn-cs"/>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03878">
                <a:tc>
                  <a:txBody>
                    <a:bodyPr/>
                    <a:lstStyle/>
                    <a:p>
                      <a:r>
                        <a:rPr lang="en-GB" sz="800" b="1" kern="1200" dirty="0">
                          <a:solidFill>
                            <a:schemeClr val="dk1"/>
                          </a:solidFill>
                          <a:effectLst/>
                          <a:latin typeface="+mn-lt"/>
                          <a:ea typeface="+mn-ea"/>
                          <a:cs typeface="+mn-cs"/>
                        </a:rPr>
                        <a:t>David Isaacs:</a:t>
                      </a:r>
                      <a:r>
                        <a:rPr lang="en-GB" sz="800" b="0" kern="1200" baseline="0" dirty="0">
                          <a:solidFill>
                            <a:schemeClr val="dk1"/>
                          </a:solidFill>
                          <a:effectLst/>
                          <a:latin typeface="+mn-lt"/>
                          <a:ea typeface="+mn-ea"/>
                          <a:cs typeface="+mn-cs"/>
                        </a:rPr>
                        <a:t> ‘The institutionalised misogyny of Gilead invokes the bible as a way of </a:t>
                      </a:r>
                      <a:r>
                        <a:rPr lang="en-GB" sz="800" b="0" kern="1200" baseline="0" dirty="0" err="1">
                          <a:solidFill>
                            <a:schemeClr val="dk1"/>
                          </a:solidFill>
                          <a:effectLst/>
                          <a:latin typeface="+mn-lt"/>
                          <a:ea typeface="+mn-ea"/>
                          <a:cs typeface="+mn-cs"/>
                        </a:rPr>
                        <a:t>legitamising</a:t>
                      </a:r>
                      <a:r>
                        <a:rPr lang="en-GB" sz="800" b="0" kern="1200" baseline="0" dirty="0">
                          <a:solidFill>
                            <a:schemeClr val="dk1"/>
                          </a:solidFill>
                          <a:effectLst/>
                          <a:latin typeface="+mn-lt"/>
                          <a:ea typeface="+mn-ea"/>
                          <a:cs typeface="+mn-cs"/>
                        </a:rPr>
                        <a:t> its violence’ </a:t>
                      </a:r>
                      <a:endParaRPr lang="en-GB" sz="800" b="0" kern="1200" dirty="0">
                        <a:solidFill>
                          <a:schemeClr val="dk1"/>
                        </a:solidFill>
                        <a:effectLst/>
                        <a:latin typeface="+mn-lt"/>
                        <a:ea typeface="+mn-ea"/>
                        <a:cs typeface="+mn-cs"/>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08135290"/>
                  </a:ext>
                </a:extLst>
              </a:tr>
              <a:tr h="274883">
                <a:tc>
                  <a:txBody>
                    <a:bodyPr/>
                    <a:lstStyle/>
                    <a:p>
                      <a:r>
                        <a:rPr lang="en-GB" sz="800" b="1" kern="1200" dirty="0">
                          <a:solidFill>
                            <a:schemeClr val="dk1"/>
                          </a:solidFill>
                          <a:effectLst/>
                          <a:latin typeface="+mn-lt"/>
                          <a:ea typeface="+mn-ea"/>
                          <a:cs typeface="+mn-cs"/>
                        </a:rPr>
                        <a:t>Gina </a:t>
                      </a:r>
                      <a:r>
                        <a:rPr lang="en-GB" sz="800" b="1" kern="1200" dirty="0" err="1">
                          <a:solidFill>
                            <a:schemeClr val="dk1"/>
                          </a:solidFill>
                          <a:effectLst/>
                          <a:latin typeface="+mn-lt"/>
                          <a:ea typeface="+mn-ea"/>
                          <a:cs typeface="+mn-cs"/>
                        </a:rPr>
                        <a:t>Wisker</a:t>
                      </a:r>
                      <a:r>
                        <a:rPr lang="en-GB" sz="800" b="1" kern="1200" dirty="0">
                          <a:solidFill>
                            <a:schemeClr val="dk1"/>
                          </a:solidFill>
                          <a:effectLst/>
                          <a:latin typeface="+mn-lt"/>
                          <a:ea typeface="+mn-ea"/>
                          <a:cs typeface="+mn-cs"/>
                        </a:rPr>
                        <a:t>: ‘</a:t>
                      </a:r>
                      <a:r>
                        <a:rPr lang="en-GB" sz="800" b="0" kern="1200" dirty="0" err="1">
                          <a:solidFill>
                            <a:schemeClr val="dk1"/>
                          </a:solidFill>
                          <a:effectLst/>
                          <a:latin typeface="+mn-lt"/>
                          <a:ea typeface="+mn-ea"/>
                          <a:cs typeface="+mn-cs"/>
                        </a:rPr>
                        <a:t>Offred’s</a:t>
                      </a:r>
                      <a:r>
                        <a:rPr lang="en-GB" sz="800" b="0" kern="1200" dirty="0">
                          <a:solidFill>
                            <a:schemeClr val="dk1"/>
                          </a:solidFill>
                          <a:effectLst/>
                          <a:latin typeface="+mn-lt"/>
                          <a:ea typeface="+mn-ea"/>
                          <a:cs typeface="+mn-cs"/>
                        </a:rPr>
                        <a:t> own</a:t>
                      </a:r>
                      <a:r>
                        <a:rPr lang="en-GB" sz="800" b="0" kern="1200" baseline="0" dirty="0">
                          <a:solidFill>
                            <a:schemeClr val="dk1"/>
                          </a:solidFill>
                          <a:effectLst/>
                          <a:latin typeface="+mn-lt"/>
                          <a:ea typeface="+mn-ea"/>
                          <a:cs typeface="+mn-cs"/>
                        </a:rPr>
                        <a:t> body is not a place of safety – she feels that it is a swamp threatening to overwhelm her. ‘</a:t>
                      </a:r>
                      <a:endParaRPr lang="en-GB" sz="800" b="0" kern="1200" dirty="0">
                        <a:solidFill>
                          <a:schemeClr val="dk1"/>
                        </a:solidFill>
                        <a:effectLst/>
                        <a:latin typeface="+mn-lt"/>
                        <a:ea typeface="+mn-ea"/>
                        <a:cs typeface="+mn-cs"/>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24871430"/>
                  </a:ext>
                </a:extLst>
              </a:tr>
              <a:tr h="489426">
                <a:tc>
                  <a:txBody>
                    <a:bodyPr/>
                    <a:lstStyle/>
                    <a:p>
                      <a:r>
                        <a:rPr lang="en-GB" sz="800" b="1" kern="1200" dirty="0" err="1">
                          <a:solidFill>
                            <a:schemeClr val="dk1"/>
                          </a:solidFill>
                          <a:effectLst/>
                          <a:latin typeface="+mn-lt"/>
                          <a:ea typeface="+mn-ea"/>
                          <a:cs typeface="+mn-cs"/>
                        </a:rPr>
                        <a:t>Jagna</a:t>
                      </a:r>
                      <a:r>
                        <a:rPr lang="en-GB" sz="800" b="1" kern="1200" dirty="0">
                          <a:solidFill>
                            <a:schemeClr val="dk1"/>
                          </a:solidFill>
                          <a:effectLst/>
                          <a:latin typeface="+mn-lt"/>
                          <a:ea typeface="+mn-ea"/>
                          <a:cs typeface="+mn-cs"/>
                        </a:rPr>
                        <a:t> </a:t>
                      </a:r>
                      <a:r>
                        <a:rPr lang="en-GB" sz="800" b="1" kern="1200" dirty="0" err="1">
                          <a:solidFill>
                            <a:schemeClr val="dk1"/>
                          </a:solidFill>
                          <a:effectLst/>
                          <a:latin typeface="+mn-lt"/>
                          <a:ea typeface="+mn-ea"/>
                          <a:cs typeface="+mn-cs"/>
                        </a:rPr>
                        <a:t>Oltarzewska</a:t>
                      </a:r>
                      <a:r>
                        <a:rPr lang="en-GB" sz="800" b="0" kern="1200" dirty="0">
                          <a:solidFill>
                            <a:schemeClr val="dk1"/>
                          </a:solidFill>
                          <a:effectLst/>
                          <a:latin typeface="+mn-lt"/>
                          <a:ea typeface="+mn-ea"/>
                          <a:cs typeface="+mn-cs"/>
                        </a:rPr>
                        <a:t>:</a:t>
                      </a:r>
                      <a:r>
                        <a:rPr lang="en-GB" sz="800" b="0" kern="1200" baseline="0" dirty="0">
                          <a:solidFill>
                            <a:schemeClr val="dk1"/>
                          </a:solidFill>
                          <a:effectLst/>
                          <a:latin typeface="+mn-lt"/>
                          <a:ea typeface="+mn-ea"/>
                          <a:cs typeface="+mn-cs"/>
                        </a:rPr>
                        <a:t> ‘The trauma is thus an event that has no beginning, no ending, no before, no during and no after. (Experience) separates out into a sluggish, monotonous present and what is referred to as the “time marker”, before them lies a “marker”, a moment out of time which is unbridgeable, indescribable and involves an irreparable sense of loss.’</a:t>
                      </a:r>
                      <a:endParaRPr lang="en-GB" sz="800" kern="1200" dirty="0">
                        <a:solidFill>
                          <a:schemeClr val="dk1"/>
                        </a:solidFill>
                        <a:effectLst/>
                        <a:latin typeface="+mn-lt"/>
                        <a:ea typeface="+mn-ea"/>
                        <a:cs typeface="+mn-cs"/>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46081806"/>
                  </a:ext>
                </a:extLst>
              </a:tr>
              <a:tr h="274883">
                <a:tc>
                  <a:txBody>
                    <a:bodyPr/>
                    <a:lstStyle/>
                    <a:p>
                      <a:r>
                        <a:rPr lang="en-GB" sz="800" b="1" kern="1200" dirty="0">
                          <a:solidFill>
                            <a:schemeClr val="dk1"/>
                          </a:solidFill>
                          <a:effectLst/>
                          <a:latin typeface="+mn-lt"/>
                          <a:ea typeface="+mn-ea"/>
                          <a:cs typeface="+mn-cs"/>
                        </a:rPr>
                        <a:t>Mary </a:t>
                      </a:r>
                      <a:r>
                        <a:rPr lang="en-GB" sz="800" b="1" kern="1200" dirty="0" err="1">
                          <a:solidFill>
                            <a:schemeClr val="dk1"/>
                          </a:solidFill>
                          <a:effectLst/>
                          <a:latin typeface="+mn-lt"/>
                          <a:ea typeface="+mn-ea"/>
                          <a:cs typeface="+mn-cs"/>
                        </a:rPr>
                        <a:t>Mccarthy</a:t>
                      </a:r>
                      <a:r>
                        <a:rPr lang="en-GB" sz="800" kern="1200" dirty="0">
                          <a:solidFill>
                            <a:schemeClr val="dk1"/>
                          </a:solidFill>
                          <a:effectLst/>
                          <a:latin typeface="+mn-lt"/>
                          <a:ea typeface="+mn-ea"/>
                          <a:cs typeface="+mn-cs"/>
                        </a:rPr>
                        <a:t>: ‘an</a:t>
                      </a:r>
                      <a:r>
                        <a:rPr lang="en-GB" sz="800" kern="1200" baseline="0" dirty="0">
                          <a:solidFill>
                            <a:schemeClr val="dk1"/>
                          </a:solidFill>
                          <a:effectLst/>
                          <a:latin typeface="+mn-lt"/>
                          <a:ea typeface="+mn-ea"/>
                          <a:cs typeface="+mn-cs"/>
                        </a:rPr>
                        <a:t> indictment of ‘excessive feminism…the kind of doctrinaire feminism likely to produce a backlash…exemplified in the narrator’s absurd mother’ </a:t>
                      </a:r>
                      <a:endParaRPr lang="en-GB" sz="800" kern="1200" dirty="0">
                        <a:solidFill>
                          <a:schemeClr val="dk1"/>
                        </a:solidFill>
                        <a:effectLst/>
                        <a:latin typeface="+mn-lt"/>
                        <a:ea typeface="+mn-ea"/>
                        <a:cs typeface="+mn-cs"/>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0904272"/>
                  </a:ext>
                </a:extLst>
              </a:tr>
              <a:tr h="274883">
                <a:tc>
                  <a:txBody>
                    <a:bodyPr/>
                    <a:lstStyle/>
                    <a:p>
                      <a:r>
                        <a:rPr lang="en-GB" sz="800" b="1" dirty="0">
                          <a:solidFill>
                            <a:srgbClr val="333333"/>
                          </a:solidFill>
                          <a:latin typeface="+mn-lt"/>
                        </a:rPr>
                        <a:t>Michel </a:t>
                      </a:r>
                      <a:r>
                        <a:rPr lang="en-GB" sz="800" b="1" dirty="0" err="1">
                          <a:solidFill>
                            <a:srgbClr val="333333"/>
                          </a:solidFill>
                          <a:latin typeface="+mn-lt"/>
                        </a:rPr>
                        <a:t>Foucalt</a:t>
                      </a:r>
                      <a:r>
                        <a:rPr lang="en-GB" sz="800" b="1" dirty="0">
                          <a:solidFill>
                            <a:srgbClr val="333333"/>
                          </a:solidFill>
                          <a:latin typeface="+mn-lt"/>
                        </a:rPr>
                        <a:t>: ‘</a:t>
                      </a:r>
                      <a:r>
                        <a:rPr lang="en-GB" sz="800" b="0" dirty="0">
                          <a:solidFill>
                            <a:srgbClr val="333333"/>
                          </a:solidFill>
                          <a:latin typeface="+mn-lt"/>
                        </a:rPr>
                        <a:t>In reality power means relations, a more or less organised, </a:t>
                      </a:r>
                      <a:r>
                        <a:rPr lang="en-GB" sz="800" b="0" dirty="0" err="1">
                          <a:solidFill>
                            <a:srgbClr val="333333"/>
                          </a:solidFill>
                          <a:latin typeface="+mn-lt"/>
                        </a:rPr>
                        <a:t>hierachichal</a:t>
                      </a:r>
                      <a:r>
                        <a:rPr lang="en-GB" sz="800" b="0" dirty="0">
                          <a:solidFill>
                            <a:srgbClr val="333333"/>
                          </a:solidFill>
                          <a:latin typeface="+mn-lt"/>
                        </a:rPr>
                        <a:t> co-ordinated cluster</a:t>
                      </a:r>
                      <a:r>
                        <a:rPr lang="en-GB" sz="800" b="0" baseline="0" dirty="0">
                          <a:solidFill>
                            <a:srgbClr val="333333"/>
                          </a:solidFill>
                          <a:latin typeface="+mn-lt"/>
                        </a:rPr>
                        <a:t> of relations. </a:t>
                      </a:r>
                      <a:endParaRPr lang="en-GB" sz="800" b="0" i="0" dirty="0">
                        <a:solidFill>
                          <a:srgbClr val="333333"/>
                        </a:solidFill>
                        <a:latin typeface="+mn-lt"/>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020123"/>
                  </a:ext>
                </a:extLst>
              </a:tr>
              <a:tr h="274883">
                <a:tc>
                  <a:txBody>
                    <a:bodyPr/>
                    <a:lstStyle/>
                    <a:p>
                      <a:r>
                        <a:rPr lang="en-GB" sz="800" b="1" i="0" dirty="0">
                          <a:solidFill>
                            <a:srgbClr val="333333"/>
                          </a:solidFill>
                          <a:latin typeface="+mn-lt"/>
                        </a:rPr>
                        <a:t>Howells</a:t>
                      </a:r>
                      <a:r>
                        <a:rPr lang="en-GB" sz="800" b="0" i="0" dirty="0">
                          <a:solidFill>
                            <a:srgbClr val="333333"/>
                          </a:solidFill>
                          <a:latin typeface="+mn-lt"/>
                        </a:rPr>
                        <a:t>:</a:t>
                      </a:r>
                      <a:r>
                        <a:rPr lang="en-GB" sz="800" b="0" i="0" baseline="0" dirty="0">
                          <a:solidFill>
                            <a:srgbClr val="333333"/>
                          </a:solidFill>
                          <a:latin typeface="+mn-lt"/>
                        </a:rPr>
                        <a:t> ‘her tale is an act of resistance to masculinist fictional conventions, including the archetypal patriarchal text, the Old Testament’</a:t>
                      </a:r>
                      <a:endParaRPr lang="en-GB" sz="800" b="0" i="0" dirty="0">
                        <a:solidFill>
                          <a:srgbClr val="333333"/>
                        </a:solidFill>
                        <a:latin typeface="+mn-lt"/>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4414345"/>
                  </a:ext>
                </a:extLst>
              </a:tr>
              <a:tr h="274883">
                <a:tc>
                  <a:txBody>
                    <a:bodyPr/>
                    <a:lstStyle/>
                    <a:p>
                      <a:r>
                        <a:rPr lang="en-GB" sz="800" b="1" kern="1200" dirty="0">
                          <a:solidFill>
                            <a:schemeClr val="dk1"/>
                          </a:solidFill>
                          <a:effectLst/>
                          <a:latin typeface="+mn-lt"/>
                          <a:ea typeface="+mn-ea"/>
                          <a:cs typeface="+mn-cs"/>
                        </a:rPr>
                        <a:t>Gina </a:t>
                      </a:r>
                      <a:r>
                        <a:rPr lang="en-GB" sz="800" b="1" kern="1200" dirty="0" err="1">
                          <a:solidFill>
                            <a:schemeClr val="dk1"/>
                          </a:solidFill>
                          <a:effectLst/>
                          <a:latin typeface="+mn-lt"/>
                          <a:ea typeface="+mn-ea"/>
                          <a:cs typeface="+mn-cs"/>
                        </a:rPr>
                        <a:t>Wisker</a:t>
                      </a:r>
                      <a:r>
                        <a:rPr lang="en-GB" sz="800" b="1" kern="1200" dirty="0">
                          <a:solidFill>
                            <a:schemeClr val="dk1"/>
                          </a:solidFill>
                          <a:effectLst/>
                          <a:latin typeface="+mn-lt"/>
                          <a:ea typeface="+mn-ea"/>
                          <a:cs typeface="+mn-cs"/>
                        </a:rPr>
                        <a:t>: </a:t>
                      </a:r>
                      <a:r>
                        <a:rPr lang="en-GB" sz="800" b="0" kern="1200" dirty="0">
                          <a:solidFill>
                            <a:schemeClr val="dk1"/>
                          </a:solidFill>
                          <a:effectLst/>
                          <a:latin typeface="+mn-lt"/>
                          <a:ea typeface="+mn-ea"/>
                          <a:cs typeface="+mn-cs"/>
                        </a:rPr>
                        <a:t>‘(Gilead has) reduced people to their functions:</a:t>
                      </a:r>
                      <a:r>
                        <a:rPr lang="en-GB" sz="800" b="0" kern="1200" baseline="0" dirty="0">
                          <a:solidFill>
                            <a:schemeClr val="dk1"/>
                          </a:solidFill>
                          <a:effectLst/>
                          <a:latin typeface="+mn-lt"/>
                          <a:ea typeface="+mn-ea"/>
                          <a:cs typeface="+mn-cs"/>
                        </a:rPr>
                        <a:t> control, reproduction, service and those who regulate those functions. </a:t>
                      </a:r>
                      <a:endParaRPr lang="en-GB" sz="800" b="0" kern="1200" dirty="0">
                        <a:solidFill>
                          <a:schemeClr val="dk1"/>
                        </a:solidFill>
                        <a:effectLst/>
                        <a:latin typeface="+mn-lt"/>
                        <a:ea typeface="+mn-ea"/>
                        <a:cs typeface="+mn-cs"/>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8883812"/>
                  </a:ext>
                </a:extLst>
              </a:tr>
              <a:tr h="382155">
                <a:tc>
                  <a:txBody>
                    <a:bodyPr/>
                    <a:lstStyle/>
                    <a:p>
                      <a:r>
                        <a:rPr lang="en-GB" sz="800" b="1" kern="1200" dirty="0">
                          <a:solidFill>
                            <a:schemeClr val="dk1"/>
                          </a:solidFill>
                          <a:effectLst/>
                          <a:latin typeface="+mn-lt"/>
                          <a:ea typeface="+mn-ea"/>
                          <a:cs typeface="+mn-cs"/>
                        </a:rPr>
                        <a:t>Patricia</a:t>
                      </a:r>
                      <a:r>
                        <a:rPr lang="en-GB" sz="800" b="1" kern="1200" baseline="0" dirty="0">
                          <a:solidFill>
                            <a:schemeClr val="dk1"/>
                          </a:solidFill>
                          <a:effectLst/>
                          <a:latin typeface="+mn-lt"/>
                          <a:ea typeface="+mn-ea"/>
                          <a:cs typeface="+mn-cs"/>
                        </a:rPr>
                        <a:t> Kamal: ‘</a:t>
                      </a:r>
                      <a:r>
                        <a:rPr lang="en-GB" sz="800" b="0" kern="1200" baseline="0" dirty="0">
                          <a:solidFill>
                            <a:schemeClr val="dk1"/>
                          </a:solidFill>
                          <a:effectLst/>
                          <a:latin typeface="+mn-lt"/>
                          <a:ea typeface="+mn-ea"/>
                          <a:cs typeface="+mn-cs"/>
                        </a:rPr>
                        <a:t>By choosing as the central character a woman who, with or without autonomy, does not identify with victims and cares only about a man’s love, Atwood warns how a dystopia for women could succeed’ </a:t>
                      </a:r>
                      <a:endParaRPr lang="en-GB" sz="800" b="0" kern="1200" dirty="0">
                        <a:solidFill>
                          <a:schemeClr val="dk1"/>
                        </a:solidFill>
                        <a:effectLst/>
                        <a:latin typeface="+mn-lt"/>
                        <a:ea typeface="+mn-ea"/>
                        <a:cs typeface="+mn-cs"/>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6199770"/>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64315313"/>
              </p:ext>
            </p:extLst>
          </p:nvPr>
        </p:nvGraphicFramePr>
        <p:xfrm>
          <a:off x="-1" y="10229"/>
          <a:ext cx="4405745" cy="6751320"/>
        </p:xfrm>
        <a:graphic>
          <a:graphicData uri="http://schemas.openxmlformats.org/drawingml/2006/table">
            <a:tbl>
              <a:tblPr firstRow="1" bandRow="1">
                <a:tableStyleId>{5C22544A-7EE6-4342-B048-85BDC9FD1C3A}</a:tableStyleId>
              </a:tblPr>
              <a:tblGrid>
                <a:gridCol w="4405745">
                  <a:extLst>
                    <a:ext uri="{9D8B030D-6E8A-4147-A177-3AD203B41FA5}">
                      <a16:colId xmlns:a16="http://schemas.microsoft.com/office/drawing/2014/main" val="20000"/>
                    </a:ext>
                  </a:extLst>
                </a:gridCol>
              </a:tblGrid>
              <a:tr h="158482">
                <a:tc>
                  <a:txBody>
                    <a:bodyPr/>
                    <a:lstStyle/>
                    <a:p>
                      <a:pPr algn="ctr"/>
                      <a:r>
                        <a:rPr lang="en-GB" sz="800" b="1" dirty="0">
                          <a:solidFill>
                            <a:schemeClr val="bg1"/>
                          </a:solidFill>
                        </a:rPr>
                        <a:t>Context AO3</a:t>
                      </a: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0000"/>
                  </a:ext>
                </a:extLst>
              </a:tr>
              <a:tr h="799640">
                <a:tc>
                  <a:txBody>
                    <a:bodyPr/>
                    <a:lstStyle/>
                    <a:p>
                      <a:pPr marL="0" indent="0">
                        <a:buFont typeface="Arial" panose="020B0604020202020204" pitchFamily="34" charset="0"/>
                        <a:buNone/>
                      </a:pPr>
                      <a:r>
                        <a:rPr lang="en-GB" sz="800" b="0" u="sng" dirty="0">
                          <a:solidFill>
                            <a:schemeClr val="tx1"/>
                          </a:solidFill>
                        </a:rPr>
                        <a:t>Nazi Germany</a:t>
                      </a:r>
                    </a:p>
                    <a:p>
                      <a:pPr marL="0" indent="0">
                        <a:buFont typeface="Arial" panose="020B0604020202020204" pitchFamily="34" charset="0"/>
                        <a:buNone/>
                      </a:pPr>
                      <a:r>
                        <a:rPr lang="en-GB" sz="800" b="0" dirty="0">
                          <a:solidFill>
                            <a:schemeClr val="tx1"/>
                          </a:solidFill>
                        </a:rPr>
                        <a:t> </a:t>
                      </a:r>
                      <a:r>
                        <a:rPr lang="en-US" sz="800" dirty="0"/>
                        <a:t>Hitler promised his followers a new Germany with a stress on family values. However, this rapidly turned into oppression.</a:t>
                      </a:r>
                      <a:r>
                        <a:rPr lang="en-US" sz="800" baseline="0" dirty="0"/>
                        <a:t> </a:t>
                      </a:r>
                      <a:r>
                        <a:rPr lang="en-US" sz="800" dirty="0"/>
                        <a:t>He encouraged the fanatical adulation of the young through the Hitler Youth movement. Books that were considered to have any seditious or undesirable content were burned by the Nazis. In Hitler's ‘Third Reich' people were encouraged to betray any perceived lapses in others, even close family members. In order to brainwash his countrymen into accepting the genocide of Jews and gypsies, Hitler described these groups as ‘</a:t>
                      </a:r>
                      <a:r>
                        <a:rPr lang="en-US" sz="800" dirty="0" err="1"/>
                        <a:t>Untermenschen</a:t>
                      </a:r>
                      <a:r>
                        <a:rPr lang="en-US" sz="800" dirty="0"/>
                        <a:t>' - less than human. Even before Hitler set up the death-camps in which millions were slaughtered, Jews were required to wear the distinguishing badge of a yellow star. Perhaps most poignantly, children of ‘undesirables' in Hitler's Germany were forcibly removed from their parents, to be adopted by loyal Nazis.</a:t>
                      </a:r>
                      <a:endParaRPr lang="en-GB" sz="800" b="0" dirty="0">
                        <a:solidFill>
                          <a:schemeClr val="tx1"/>
                        </a:solidFill>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932697">
                <a:tc>
                  <a:txBody>
                    <a:bodyPr/>
                    <a:lstStyle/>
                    <a:p>
                      <a:pPr fontAlgn="base"/>
                      <a:r>
                        <a:rPr lang="en-GB" sz="800" u="sng" dirty="0">
                          <a:solidFill>
                            <a:schemeClr val="tx1"/>
                          </a:solidFill>
                        </a:rPr>
                        <a:t>China</a:t>
                      </a:r>
                      <a:r>
                        <a:rPr lang="en-GB" sz="800" u="sng" baseline="0" dirty="0">
                          <a:solidFill>
                            <a:schemeClr val="tx1"/>
                          </a:solidFill>
                        </a:rPr>
                        <a:t> and the Cultural Revolution</a:t>
                      </a:r>
                      <a:endParaRPr lang="en-GB" sz="800" u="sng" dirty="0">
                        <a:solidFill>
                          <a:schemeClr val="tx1"/>
                        </a:solidFill>
                      </a:endParaRPr>
                    </a:p>
                    <a:p>
                      <a:r>
                        <a:rPr lang="en-US" sz="800" dirty="0"/>
                        <a:t>In China in the 1960s, the leader of the Communist state, Mao Zedong, felt that Communism was being diluted and that bourgeois elements were infiltrating the Party. He instigated a violent social and cultural upheaval which radically altered the way of life of millions of people.</a:t>
                      </a:r>
                      <a:r>
                        <a:rPr lang="en-US" sz="800" baseline="0" dirty="0"/>
                        <a:t> </a:t>
                      </a:r>
                      <a:r>
                        <a:rPr lang="en-US" sz="800" dirty="0"/>
                        <a:t>Mao launched an appeal to those who believed in his ideas, and China's youth responded by forming the Red Guards. Intellectuals were particularly singled out for ill-treatment and University life came to an end.</a:t>
                      </a:r>
                      <a:r>
                        <a:rPr lang="en-US" sz="800" baseline="0" dirty="0"/>
                        <a:t> </a:t>
                      </a:r>
                      <a:r>
                        <a:rPr lang="en-US" sz="800" dirty="0"/>
                        <a:t>Books were, as </a:t>
                      </a:r>
                      <a:r>
                        <a:rPr lang="en-US" sz="800" dirty="0" err="1"/>
                        <a:t>Offred</a:t>
                      </a:r>
                      <a:r>
                        <a:rPr lang="en-US" sz="800" dirty="0"/>
                        <a:t> comments wryly about Gilead in chapter 15, seen as ‘an incendiary device' and - except for ‘the Little Red Book', the </a:t>
                      </a:r>
                      <a:r>
                        <a:rPr lang="en-US" sz="800" i="1" dirty="0"/>
                        <a:t>Thoughts of Chairman Mao</a:t>
                      </a:r>
                      <a:r>
                        <a:rPr lang="en-US" sz="800" dirty="0"/>
                        <a:t> - were burned wholesale. </a:t>
                      </a:r>
                      <a:r>
                        <a:rPr lang="en-US" sz="800" baseline="0" dirty="0"/>
                        <a:t> </a:t>
                      </a:r>
                      <a:r>
                        <a:rPr lang="en-US" sz="800" dirty="0"/>
                        <a:t>As in Nazi Germany, people were encouraged to betray any perceived lapses in others, even close family.</a:t>
                      </a:r>
                      <a:r>
                        <a:rPr lang="en-US" sz="800" baseline="0" dirty="0"/>
                        <a:t> C</a:t>
                      </a:r>
                      <a:r>
                        <a:rPr lang="en-US" sz="800" dirty="0"/>
                        <a:t>hildren of the ‘bourgeoisie' were forcibly removed from their parents to be adopted by Communists loyal to Chairman Mao.</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5861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u="sng" dirty="0"/>
                        <a:t>Feminism</a:t>
                      </a:r>
                      <a:r>
                        <a:rPr lang="en-US" sz="800" u="sng" baseline="0" dirty="0"/>
                        <a:t> in the 1970s</a:t>
                      </a:r>
                      <a:endParaRPr lang="en-US" sz="800" u="sng" dirty="0"/>
                    </a:p>
                    <a:p>
                      <a:pPr marL="0" marR="0" indent="0" algn="l" defTabSz="914400" rtl="0" eaLnBrk="1" fontAlgn="auto" latinLnBrk="0" hangingPunct="1">
                        <a:lnSpc>
                          <a:spcPct val="100000"/>
                        </a:lnSpc>
                        <a:spcBef>
                          <a:spcPts val="0"/>
                        </a:spcBef>
                        <a:spcAft>
                          <a:spcPts val="0"/>
                        </a:spcAft>
                        <a:buClrTx/>
                        <a:buSzTx/>
                        <a:buFontTx/>
                        <a:buNone/>
                        <a:tabLst/>
                        <a:defRPr/>
                      </a:pPr>
                      <a:r>
                        <a:rPr lang="en-US" sz="800" dirty="0"/>
                        <a:t>What feminists considered the great triumphs of the 1970s—namely, widespread access to contraception, the legalization of abortion, and the increasing political influence of female voters—have all been undone. Women in Gilead are not only forbidden to vote, they are forbidden to read or write. Atwood’s novel also paints a picture of a world undone by pollution and infertility, reflecting 1980s fears about declining birthrates, the dangers of nuclear power, and -environmental degradation.</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973282">
                <a:tc>
                  <a:txBody>
                    <a:bodyPr/>
                    <a:lstStyle/>
                    <a:p>
                      <a:r>
                        <a:rPr lang="en-US" sz="800" u="sng" dirty="0"/>
                        <a:t>Islamic Regimes</a:t>
                      </a:r>
                    </a:p>
                    <a:p>
                      <a:r>
                        <a:rPr lang="en-US" sz="800" dirty="0"/>
                        <a:t>Some of Atwood's ideas about repressive laws in Gilead may be influenced by her observation of some Islamic societies and fundamentalist groups.</a:t>
                      </a:r>
                      <a:r>
                        <a:rPr lang="en-US" sz="800" baseline="0" dirty="0"/>
                        <a:t> She visited Afghanistan as part of her world tour in 1978. </a:t>
                      </a:r>
                      <a:r>
                        <a:rPr lang="en-US" sz="800" dirty="0"/>
                        <a:t> Such groups wish to see strict Islamic attitudes imposed universally, including segregation of the sexes, very modest dress for women and a ban on dancing. Perhaps more notorious in the Western world is the Taliban, an extreme Islamic fundamentalist group which became particularly powerful in Afghanistan about ten years after the publication of </a:t>
                      </a:r>
                      <a:r>
                        <a:rPr lang="en-US" sz="800" i="1" dirty="0"/>
                        <a:t>The Handmaid's Tale</a:t>
                      </a:r>
                      <a:r>
                        <a:rPr lang="en-US" sz="800" dirty="0"/>
                        <a:t>. Taliban views include: refusal to allow girls to be educated.</a:t>
                      </a:r>
                      <a:r>
                        <a:rPr lang="en-US" sz="800" baseline="0" dirty="0"/>
                        <a:t> </a:t>
                      </a:r>
                      <a:r>
                        <a:rPr lang="en-US" sz="800" dirty="0"/>
                        <a:t>Insistence on women being fully covered, including the face, by a head-to-toe veil or burqa.</a:t>
                      </a:r>
                      <a:r>
                        <a:rPr lang="en-US" sz="800" baseline="0" dirty="0"/>
                        <a:t> </a:t>
                      </a:r>
                      <a:r>
                        <a:rPr lang="en-US" sz="800" dirty="0"/>
                        <a:t>The imposition of brutal sentences, such as amputation and public stoning to death, for what are perceived as breaches of Sharia Law.</a:t>
                      </a:r>
                      <a:r>
                        <a:rPr lang="en-US" sz="800" baseline="0" dirty="0"/>
                        <a:t> </a:t>
                      </a:r>
                      <a:r>
                        <a:rPr lang="en-US" sz="800" dirty="0"/>
                        <a:t>Punishments such as flogging and amputation are still inflicted under Sharia law in Sudan and in Saudi Arabia, where currently women are not supposed to drive cars or to travel without being escorted by a male relative.</a:t>
                      </a:r>
                      <a:endParaRPr lang="en-GB" sz="800" b="0" dirty="0">
                        <a:solidFill>
                          <a:schemeClr val="tx1"/>
                        </a:solidFill>
                        <a:latin typeface="+mn-l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973282">
                <a:tc>
                  <a:txBody>
                    <a:bodyPr/>
                    <a:lstStyle/>
                    <a:p>
                      <a:r>
                        <a:rPr lang="en-GB" sz="800" b="0" u="sng" dirty="0">
                          <a:solidFill>
                            <a:schemeClr val="tx1"/>
                          </a:solidFill>
                          <a:latin typeface="+mn-lt"/>
                        </a:rPr>
                        <a:t>Puritanism</a:t>
                      </a:r>
                    </a:p>
                    <a:p>
                      <a:r>
                        <a:rPr lang="en-GB" sz="800" b="0" i="0" kern="1200" dirty="0">
                          <a:solidFill>
                            <a:schemeClr val="dk1"/>
                          </a:solidFill>
                          <a:effectLst/>
                          <a:latin typeface="+mn-lt"/>
                          <a:ea typeface="+mn-ea"/>
                          <a:cs typeface="+mn-cs"/>
                        </a:rPr>
                        <a:t>Atwood’s interest in Puritan New England relates to her own ancestry (especially to her relative Mary Webster, who underwent attempted hanging as a witch in 1683 but survived her ordeal) and also to her studies at Harvard under Professor Perry Miller, the great scholar of the Puritan mind (see ‘Dedication and epigraph’). With its passion for traditional values, Atwood’s Republic of Gilead borrows selectively from the historical model of the Puritan forefathers of America: ‘The </a:t>
                      </a:r>
                      <a:r>
                        <a:rPr lang="en-GB" sz="800" b="0" i="0" kern="1200" dirty="0" err="1">
                          <a:solidFill>
                            <a:schemeClr val="dk1"/>
                          </a:solidFill>
                          <a:effectLst/>
                          <a:latin typeface="+mn-lt"/>
                          <a:ea typeface="+mn-ea"/>
                          <a:cs typeface="+mn-cs"/>
                        </a:rPr>
                        <a:t>mindset</a:t>
                      </a:r>
                      <a:r>
                        <a:rPr lang="en-GB" sz="800" b="0" i="0" kern="1200" dirty="0">
                          <a:solidFill>
                            <a:schemeClr val="dk1"/>
                          </a:solidFill>
                          <a:effectLst/>
                          <a:latin typeface="+mn-lt"/>
                          <a:ea typeface="+mn-ea"/>
                          <a:cs typeface="+mn-cs"/>
                        </a:rPr>
                        <a:t> of Gilead is really close to that of the seventeenth-century Puritans’ (</a:t>
                      </a:r>
                      <a:r>
                        <a:rPr lang="en-GB" sz="800" b="0" i="1" kern="1200" dirty="0">
                          <a:solidFill>
                            <a:schemeClr val="dk1"/>
                          </a:solidFill>
                          <a:effectLst/>
                          <a:latin typeface="+mn-lt"/>
                          <a:ea typeface="+mn-ea"/>
                          <a:cs typeface="+mn-cs"/>
                        </a:rPr>
                        <a:t>Conversations</a:t>
                      </a:r>
                      <a:r>
                        <a:rPr lang="en-GB" sz="800" b="0" i="0" kern="1200" dirty="0">
                          <a:solidFill>
                            <a:schemeClr val="dk1"/>
                          </a:solidFill>
                          <a:effectLst/>
                          <a:latin typeface="+mn-lt"/>
                          <a:ea typeface="+mn-ea"/>
                          <a:cs typeface="+mn-cs"/>
                        </a:rPr>
                        <a:t>, p. 223). Many of the practices of Atwood’s Gilead, especially its attitudes to women as the inferior sex, are reminiscent of the Puritans. For example, Anne K. </a:t>
                      </a:r>
                      <a:r>
                        <a:rPr lang="en-GB" sz="800" b="0" i="0" kern="1200" dirty="0" err="1">
                          <a:solidFill>
                            <a:schemeClr val="dk1"/>
                          </a:solidFill>
                          <a:effectLst/>
                          <a:latin typeface="+mn-lt"/>
                          <a:ea typeface="+mn-ea"/>
                          <a:cs typeface="+mn-cs"/>
                        </a:rPr>
                        <a:t>Kaler</a:t>
                      </a:r>
                      <a:r>
                        <a:rPr lang="en-GB" sz="800" b="0" i="0" kern="1200" dirty="0">
                          <a:solidFill>
                            <a:schemeClr val="dk1"/>
                          </a:solidFill>
                          <a:effectLst/>
                          <a:latin typeface="+mn-lt"/>
                          <a:ea typeface="+mn-ea"/>
                          <a:cs typeface="+mn-cs"/>
                        </a:rPr>
                        <a:t> writes that New England Puritan women were assigned names like ‘Silence, Fear, Patience, Prudence, </a:t>
                      </a:r>
                      <a:r>
                        <a:rPr lang="en-GB" sz="800" b="0" i="0" kern="1200" dirty="0" err="1">
                          <a:solidFill>
                            <a:schemeClr val="dk1"/>
                          </a:solidFill>
                          <a:effectLst/>
                          <a:latin typeface="+mn-lt"/>
                          <a:ea typeface="+mn-ea"/>
                          <a:cs typeface="+mn-cs"/>
                        </a:rPr>
                        <a:t>Mindwell</a:t>
                      </a:r>
                      <a:r>
                        <a:rPr lang="en-GB" sz="800" b="0" i="0" kern="1200" dirty="0">
                          <a:solidFill>
                            <a:schemeClr val="dk1"/>
                          </a:solidFill>
                          <a:effectLst/>
                          <a:latin typeface="+mn-lt"/>
                          <a:ea typeface="+mn-ea"/>
                          <a:cs typeface="+mn-cs"/>
                        </a:rPr>
                        <a:t>, Comfort, </a:t>
                      </a:r>
                      <a:r>
                        <a:rPr lang="en-GB" sz="800" b="0" i="0" kern="1200" dirty="0" err="1">
                          <a:solidFill>
                            <a:schemeClr val="dk1"/>
                          </a:solidFill>
                          <a:effectLst/>
                          <a:latin typeface="+mn-lt"/>
                          <a:ea typeface="+mn-ea"/>
                          <a:cs typeface="+mn-cs"/>
                        </a:rPr>
                        <a:t>Hopestill</a:t>
                      </a:r>
                      <a:r>
                        <a:rPr lang="en-GB" sz="800" b="0" i="0" kern="1200" dirty="0">
                          <a:solidFill>
                            <a:schemeClr val="dk1"/>
                          </a:solidFill>
                          <a:effectLst/>
                          <a:latin typeface="+mn-lt"/>
                          <a:ea typeface="+mn-ea"/>
                          <a:cs typeface="+mn-cs"/>
                        </a:rPr>
                        <a:t> and Be Fruitful’ so as to be ‘reminded … of their feminine destiny’, and they were not allowed to use combs or mirrors or wear anything but plain and functional clothing.</a:t>
                      </a:r>
                      <a:endParaRPr lang="en-GB" sz="800" b="0" u="sng" dirty="0">
                        <a:solidFill>
                          <a:schemeClr val="tx1"/>
                        </a:solidFill>
                        <a:latin typeface="+mn-lt"/>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2377066"/>
                  </a:ext>
                </a:extLst>
              </a:tr>
            </a:tbl>
          </a:graphicData>
        </a:graphic>
      </p:graphicFrame>
    </p:spTree>
    <p:extLst>
      <p:ext uri="{BB962C8B-B14F-4D97-AF65-F5344CB8AC3E}">
        <p14:creationId xmlns:p14="http://schemas.microsoft.com/office/powerpoint/2010/main" val="16520063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42398</TotalTime>
  <Words>3475</Words>
  <Application>Microsoft Office PowerPoint</Application>
  <PresentationFormat>On-screen Show (4:3)</PresentationFormat>
  <Paragraphs>83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Watson</dc:creator>
  <cp:lastModifiedBy>beah kaufmann-ward</cp:lastModifiedBy>
  <cp:revision>107</cp:revision>
  <cp:lastPrinted>2017-09-26T08:15:54Z</cp:lastPrinted>
  <dcterms:created xsi:type="dcterms:W3CDTF">2017-07-26T16:13:41Z</dcterms:created>
  <dcterms:modified xsi:type="dcterms:W3CDTF">2019-11-16T21:02:31Z</dcterms:modified>
</cp:coreProperties>
</file>